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0" r:id="rId2"/>
  </p:sldIdLst>
  <p:sldSz cx="12192000" cy="6858000"/>
  <p:notesSz cx="6797675" cy="9926638"/>
  <p:custDataLst>
    <p:tags r:id="rId4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588" userDrawn="1">
          <p15:clr>
            <a:srgbClr val="A4A3A4"/>
          </p15:clr>
        </p15:guide>
        <p15:guide id="4" pos="85" userDrawn="1">
          <p15:clr>
            <a:srgbClr val="A4A3A4"/>
          </p15:clr>
        </p15:guide>
        <p15:guide id="5" pos="1749" userDrawn="1">
          <p15:clr>
            <a:srgbClr val="A4A3A4"/>
          </p15:clr>
        </p15:guide>
        <p15:guide id="6" pos="5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0" autoAdjust="0"/>
    <p:restoredTop sz="98644" autoAdjust="0"/>
  </p:normalViewPr>
  <p:slideViewPr>
    <p:cSldViewPr snapToGrid="0" showGuides="1">
      <p:cViewPr varScale="1">
        <p:scale>
          <a:sx n="127" d="100"/>
          <a:sy n="127" d="100"/>
        </p:scale>
        <p:origin x="116" y="128"/>
      </p:cViewPr>
      <p:guideLst>
        <p:guide orient="horz" pos="2159"/>
        <p:guide pos="3840"/>
        <p:guide pos="7588"/>
        <p:guide pos="85"/>
        <p:guide pos="1749"/>
        <p:guide pos="5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5C43A9-4D6F-4A70-BF3A-CEA71EB15DA3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>
              <a:buNone/>
            </a:pPr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  <a:t>‹#›</a:t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>
          <a:xfrm>
            <a:off x="1422477" y="5185636"/>
            <a:ext cx="11384533" cy="4242948"/>
          </a:xfrm>
          <a:noFill/>
          <a:ln>
            <a:noFill/>
          </a:ln>
        </p:spPr>
        <p:txBody>
          <a:bodyPr wrap="square" lIns="73578" tIns="36791" rIns="73578" bIns="36791" anchor="t" anchorCtr="0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819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8059651" y="10235123"/>
            <a:ext cx="6166688" cy="54114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 dirty="0">
                <a:solidFill>
                  <a:srgbClr val="000000"/>
                </a:solidFill>
                <a:ea typeface="宋体" panose="02010600030101010101" pitchFamily="2" charset="-122"/>
              </a:rPr>
              <a:t>1</a:t>
            </a:fld>
            <a:endParaRPr lang="zh-CN" altLang="en-US" sz="1200" dirty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997B5FA-0921-464F-AAE1-844C04324D75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2026/8/21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3.jpeg"/><Relationship Id="rId2" Type="http://schemas.openxmlformats.org/officeDocument/2006/relationships/tags" Target="../tags/tag3.xml"/><Relationship Id="rId16" Type="http://schemas.openxmlformats.org/officeDocument/2006/relationships/image" Target="../media/image2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.png"/><Relationship Id="rId10" Type="http://schemas.openxmlformats.org/officeDocument/2006/relationships/tags" Target="../tags/tag11.xml"/><Relationship Id="rId19" Type="http://schemas.openxmlformats.org/officeDocument/2006/relationships/image" Target="../media/image5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42" name="表格 9241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87010906"/>
              </p:ext>
            </p:extLst>
          </p:nvPr>
        </p:nvGraphicFramePr>
        <p:xfrm>
          <a:off x="3056255" y="2185670"/>
          <a:ext cx="6216650" cy="19894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45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23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84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705">
                <a:tc>
                  <a:txBody>
                    <a:bodyPr/>
                    <a:lstStyle/>
                    <a:p>
                      <a:pPr algn="ctr" fontAlgn="ctr"/>
                      <a:endParaRPr lang="zh-CN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修改前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修改后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78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用地面积（不变）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19162.28㎡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19162.28㎡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69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规划用途</a:t>
                      </a:r>
                      <a:r>
                        <a:rPr lang="zh-CN" altLang="en-US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（调整）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二级类   商业用地（</a:t>
                      </a:r>
                      <a:r>
                        <a:rPr lang="en-US" altLang="zh-CN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0901</a:t>
                      </a:r>
                      <a:r>
                        <a:rPr lang="zh-CN" altLang="en-US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）</a:t>
                      </a:r>
                      <a:endParaRPr lang="en-US" altLang="zh-CN" sz="1000" b="1" kern="1200" dirty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三级类   零售商业用地（</a:t>
                      </a:r>
                      <a:r>
                        <a:rPr lang="en-US" altLang="zh-CN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090101</a:t>
                      </a:r>
                      <a:r>
                        <a:rPr lang="zh-CN" altLang="en-US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）</a:t>
                      </a:r>
                      <a:endParaRPr lang="en-US" altLang="zh-CN" sz="1000" b="1" dirty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容积率</a:t>
                      </a:r>
                      <a:r>
                        <a:rPr lang="zh-CN" altLang="en-US" sz="1000" b="1" dirty="0">
                          <a:solidFill>
                            <a:srgbClr val="C00000"/>
                          </a:solidFill>
                          <a:latin typeface="+mn-ea"/>
                          <a:sym typeface="+mn-ea"/>
                        </a:rPr>
                        <a:t>（调整）</a:t>
                      </a:r>
                      <a:endParaRPr lang="zh-CN" altLang="en-US" sz="1000" b="1" dirty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  <a:sym typeface="+mn-ea"/>
                      </a:endParaRP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sym typeface="+mn-ea"/>
                        </a:rPr>
                        <a:t>1.2≤</a:t>
                      </a:r>
                      <a:r>
                        <a:rPr lang="zh-CN" altLang="en-US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sym typeface="+mn-ea"/>
                        </a:rPr>
                        <a:t>容积率≤</a:t>
                      </a:r>
                      <a:r>
                        <a:rPr lang="en-US" altLang="zh-CN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sym typeface="+mn-ea"/>
                        </a:rPr>
                        <a:t>3.5</a:t>
                      </a:r>
                      <a:endParaRPr lang="en-US" altLang="zh-CN" sz="1000" b="1" dirty="0">
                        <a:solidFill>
                          <a:srgbClr val="C00000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1.0≤</a:t>
                      </a:r>
                      <a:r>
                        <a:rPr lang="zh-CN" altLang="en-US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容积率≤</a:t>
                      </a:r>
                      <a:r>
                        <a:rPr lang="en-US" altLang="zh-CN" sz="1000" b="1" dirty="0">
                          <a:solidFill>
                            <a:srgbClr val="C00000"/>
                          </a:solidFill>
                          <a:latin typeface="+mn-ea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建筑密度</a:t>
                      </a:r>
                      <a:r>
                        <a:rPr lang="zh-CN" altLang="en-US" sz="1000" b="1" dirty="0">
                          <a:solidFill>
                            <a:schemeClr val="tx1"/>
                          </a:solidFill>
                          <a:latin typeface="+mn-ea"/>
                          <a:sym typeface="+mn-ea"/>
                        </a:rPr>
                        <a:t>（不变）</a:t>
                      </a:r>
                      <a:endParaRPr lang="zh-CN" altLang="en-US" sz="1000" b="1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≤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≤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50%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绿地率</a:t>
                      </a:r>
                      <a:r>
                        <a:rPr lang="zh-CN" altLang="en-US" sz="1000" b="1" dirty="0">
                          <a:solidFill>
                            <a:schemeClr val="tx1"/>
                          </a:solidFill>
                          <a:latin typeface="+mn-ea"/>
                          <a:sym typeface="+mn-ea"/>
                        </a:rPr>
                        <a:t>（不变）</a:t>
                      </a:r>
                      <a:endParaRPr lang="zh-CN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≥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≥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建筑限高</a:t>
                      </a:r>
                      <a:r>
                        <a:rPr lang="zh-CN" altLang="en-US" sz="1000" b="1" dirty="0">
                          <a:solidFill>
                            <a:schemeClr val="tx1"/>
                          </a:solidFill>
                          <a:latin typeface="+mn-ea"/>
                          <a:sym typeface="+mn-ea"/>
                        </a:rPr>
                        <a:t>（不变）</a:t>
                      </a:r>
                      <a:endParaRPr lang="zh-CN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≤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米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≤</a:t>
                      </a:r>
                      <a:r>
                        <a:rPr lang="en-US" altLang="zh-CN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24</a:t>
                      </a:r>
                      <a:r>
                        <a:rPr lang="zh-CN" altLang="en-US" sz="10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+mn-cs"/>
                        </a:rPr>
                        <a:t>米</a:t>
                      </a:r>
                    </a:p>
                  </a:txBody>
                  <a:tcPr marL="5323" marR="5323" marT="532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222" name="object 7"/>
          <p:cNvSpPr txBox="1"/>
          <p:nvPr/>
        </p:nvSpPr>
        <p:spPr>
          <a:xfrm>
            <a:off x="241300" y="900113"/>
            <a:ext cx="1103313" cy="16668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298450" marR="0" indent="-28575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en-US" altLang="zh-CN" sz="1090" b="1" kern="1200" cap="none" spc="0" normalizeH="0" baseline="0" noProof="0" dirty="0">
                <a:solidFill>
                  <a:srgbClr val="000000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区位</a:t>
            </a:r>
            <a:r>
              <a:rPr kumimoji="0" lang="en-US" altLang="en-US" sz="1090" b="1" kern="1200" cap="none" spc="0" normalizeH="0" baseline="0" noProof="0" dirty="0">
                <a:solidFill>
                  <a:srgbClr val="000000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及范围</a:t>
            </a:r>
          </a:p>
        </p:txBody>
      </p:sp>
      <p:sp>
        <p:nvSpPr>
          <p:cNvPr id="9223" name="object 8"/>
          <p:cNvSpPr/>
          <p:nvPr/>
        </p:nvSpPr>
        <p:spPr>
          <a:xfrm>
            <a:off x="0" y="852488"/>
            <a:ext cx="121920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9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24" name="object 9"/>
          <p:cNvSpPr/>
          <p:nvPr/>
        </p:nvSpPr>
        <p:spPr>
          <a:xfrm>
            <a:off x="0" y="379413"/>
            <a:ext cx="0" cy="6096000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9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225" name="object 10"/>
          <p:cNvSpPr/>
          <p:nvPr/>
        </p:nvSpPr>
        <p:spPr>
          <a:xfrm>
            <a:off x="0" y="6413500"/>
            <a:ext cx="121920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9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231" name="object 11"/>
          <p:cNvSpPr/>
          <p:nvPr/>
        </p:nvSpPr>
        <p:spPr>
          <a:xfrm>
            <a:off x="2868613" y="862013"/>
            <a:ext cx="57150" cy="55483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9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object 3"/>
          <p:cNvSpPr txBox="1"/>
          <p:nvPr/>
        </p:nvSpPr>
        <p:spPr>
          <a:xfrm>
            <a:off x="253757" y="1137481"/>
            <a:ext cx="2529291" cy="4871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R="0" indent="355600" algn="just" defTabSz="9144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  <a:defRPr/>
            </a:pPr>
            <a:r>
              <a:rPr kumimoji="0" lang="zh-CN" altLang="en-US" sz="1000" kern="1200" cap="none" spc="2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地块</a:t>
            </a:r>
            <a:r>
              <a:rPr kumimoji="0" sz="1000" kern="1200" cap="none" spc="20" normalizeH="0" baseline="0" noProof="0" dirty="0" err="1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位于</a:t>
            </a:r>
            <a:r>
              <a:rPr kumimoji="0" lang="zh-CN" altLang="en-US" sz="1000" kern="1200" cap="none" spc="2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眉县滨河新区</a:t>
            </a:r>
            <a:r>
              <a:rPr kumimoji="0" lang="en-US" altLang="zh-CN" sz="1000" kern="1200" cap="none" spc="2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,</a:t>
            </a:r>
            <a:r>
              <a:rPr kumimoji="0" lang="zh-CN" altLang="en-US" sz="1000" kern="1200" cap="none" spc="2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东侧为渭阳路，南侧为平阳街，西侧为荣华路，北侧为永盛街，用地面积</a:t>
            </a:r>
            <a:r>
              <a:rPr kumimoji="0" lang="en-US" altLang="zh-CN" sz="1000" kern="1200" cap="none" spc="2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1.9162</a:t>
            </a:r>
            <a:r>
              <a:rPr kumimoji="0" lang="zh-CN" altLang="en-US" sz="1000" kern="1200" cap="none" spc="2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公顷（</a:t>
            </a:r>
            <a:r>
              <a:rPr kumimoji="0" lang="en-US" altLang="zh-CN" sz="1000" kern="1200" cap="none" spc="2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28.7430</a:t>
            </a:r>
            <a:r>
              <a:rPr kumimoji="0" lang="zh-CN" altLang="en-US" sz="1000" kern="1200" cap="none" spc="2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亩）。</a:t>
            </a:r>
            <a:endParaRPr kumimoji="0" sz="1000" kern="1200" cap="none" spc="20" normalizeH="0" baseline="0" noProof="0" dirty="0">
              <a:latin typeface="仿宋" panose="02010609060101010101" pitchFamily="49" charset="-122"/>
              <a:ea typeface="仿宋" panose="02010609060101010101" pitchFamily="49" charset="-122"/>
              <a:cs typeface="仿宋" panose="02010609060101010101" pitchFamily="49" charset="-122"/>
              <a:sym typeface="+mn-ea"/>
            </a:endParaRPr>
          </a:p>
        </p:txBody>
      </p:sp>
      <p:sp>
        <p:nvSpPr>
          <p:cNvPr id="6" name="object 7"/>
          <p:cNvSpPr txBox="1"/>
          <p:nvPr/>
        </p:nvSpPr>
        <p:spPr>
          <a:xfrm>
            <a:off x="139700" y="4583113"/>
            <a:ext cx="1103313" cy="16668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298450" marR="0" indent="-285750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090" b="1" kern="1200" cap="none" spc="0" normalizeH="0" baseline="0" noProof="0" dirty="0">
                <a:solidFill>
                  <a:srgbClr val="000000"/>
                </a:solidFill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上位规划</a:t>
            </a:r>
          </a:p>
        </p:txBody>
      </p:sp>
      <p:sp>
        <p:nvSpPr>
          <p:cNvPr id="8" name="Rectangle 41"/>
          <p:cNvSpPr/>
          <p:nvPr>
            <p:custDataLst>
              <p:tags r:id="rId2"/>
            </p:custDataLst>
          </p:nvPr>
        </p:nvSpPr>
        <p:spPr>
          <a:xfrm>
            <a:off x="41275" y="6218239"/>
            <a:ext cx="2757573" cy="171591"/>
          </a:xfrm>
          <a:prstGeom prst="rect">
            <a:avLst/>
          </a:prstGeom>
          <a:noFill/>
          <a:ln w="9525">
            <a:noFill/>
          </a:ln>
        </p:spPr>
        <p:txBody>
          <a:bodyPr wrap="square" lIns="58680" tIns="29340" rIns="58680" bIns="2934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73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方正仿宋_GB2312" panose="02000000000000000000" charset="-122"/>
                <a:cs typeface="+mn-cs"/>
              </a:rPr>
              <a:t>   </a:t>
            </a:r>
            <a:r>
              <a:rPr kumimoji="0" altLang="en-US" sz="73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方正仿宋_GB2312" panose="02000000000000000000" charset="-122"/>
                <a:cs typeface="+mn-cs"/>
              </a:rPr>
              <a:t>图片来源</a:t>
            </a:r>
            <a:r>
              <a:rPr kumimoji="0" altLang="en-US" sz="73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方正仿宋_GB2312" panose="02000000000000000000" charset="-122"/>
                <a:cs typeface="+mn-cs"/>
              </a:rPr>
              <a:t>：</a:t>
            </a:r>
            <a:r>
              <a:rPr kumimoji="0" lang="zh-CN" sz="73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方正仿宋_GB2312" panose="02000000000000000000" charset="-122"/>
                <a:cs typeface="微软雅黑" panose="020B0503020204020204" pitchFamily="34" charset="-122"/>
                <a:sym typeface="+mn-ea"/>
              </a:rPr>
              <a:t>《</a:t>
            </a:r>
            <a:r>
              <a:rPr lang="zh-CN" altLang="en-US" sz="730" dirty="0">
                <a:latin typeface="Times New Roman" panose="02020603050405020304" pitchFamily="18" charset="0"/>
                <a:ea typeface="方正仿宋_GB2312" panose="02000000000000000000" charset="-122"/>
                <a:cs typeface="微软雅黑" panose="020B0503020204020204" pitchFamily="34" charset="-122"/>
                <a:sym typeface="+mn-ea"/>
              </a:rPr>
              <a:t>眉县</a:t>
            </a:r>
            <a:r>
              <a:rPr kumimoji="0" lang="zh-CN" sz="73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方正仿宋_GB2312" panose="02000000000000000000" charset="-122"/>
                <a:cs typeface="微软雅黑" panose="020B0503020204020204" pitchFamily="34" charset="-122"/>
                <a:sym typeface="+mn-ea"/>
              </a:rPr>
              <a:t>国土空间总体规划（</a:t>
            </a:r>
            <a:r>
              <a:rPr kumimoji="0" lang="en-US" altLang="zh-CN" sz="73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方正仿宋_GB2312" panose="02000000000000000000" charset="-122"/>
                <a:cs typeface="微软雅黑" panose="020B0503020204020204" pitchFamily="34" charset="-122"/>
                <a:sym typeface="+mn-ea"/>
              </a:rPr>
              <a:t>2021-2035</a:t>
            </a:r>
            <a:r>
              <a:rPr kumimoji="0" lang="zh-CN" altLang="en-US" sz="73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方正仿宋_GB2312" panose="02000000000000000000" charset="-122"/>
                <a:cs typeface="微软雅黑" panose="020B0503020204020204" pitchFamily="34" charset="-122"/>
                <a:sym typeface="+mn-ea"/>
              </a:rPr>
              <a:t>年）》</a:t>
            </a:r>
            <a:endParaRPr kumimoji="0" altLang="en-US" sz="73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方正仿宋_GB2312" panose="02000000000000000000" charset="-122"/>
              <a:cs typeface="+mn-cs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0" y="258763"/>
            <a:ext cx="12192000" cy="39878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2000" b="1" kern="1200" cap="none" spc="0" normalizeH="0" baseline="0" noProof="0" dirty="0">
                <a:solidFill>
                  <a:schemeClr val="bg1"/>
                </a:solidFill>
                <a:latin typeface="Times New Roman" panose="02020603050405020304" pitchFamily="18" charset="0"/>
                <a:ea typeface="方正仿宋_GB2312" panose="02000000000000000000" charset="-122"/>
                <a:cs typeface="+mn-cs"/>
                <a:sym typeface="+mn-ea"/>
              </a:rPr>
              <a:t>《</a:t>
            </a:r>
            <a:r>
              <a:rPr kumimoji="0" lang="zh-CN" altLang="en-US" sz="2000" b="1" kern="1200" cap="none" spc="0" normalizeH="0" baseline="0" noProof="0" dirty="0">
                <a:solidFill>
                  <a:schemeClr val="bg1"/>
                </a:solidFill>
                <a:latin typeface="Times New Roman" panose="02020603050405020304" pitchFamily="18" charset="0"/>
                <a:ea typeface="方正仿宋_GB2312" panose="02000000000000000000" charset="-122"/>
                <a:cs typeface="+mn-cs"/>
                <a:sym typeface="+mn-ea"/>
              </a:rPr>
              <a:t>宝鸡市眉县</a:t>
            </a:r>
            <a:r>
              <a:rPr kumimoji="0" lang="en-US" altLang="zh-CN" sz="2000" b="1" kern="1200" cap="none" spc="0" normalizeH="0" baseline="0" noProof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610326201411010</a:t>
            </a:r>
            <a:r>
              <a:rPr kumimoji="0" lang="zh-CN" altLang="en-US" sz="2000" b="1" kern="1200" cap="none" spc="0" normalizeH="0" baseline="0" noProof="0" dirty="0">
                <a:solidFill>
                  <a:schemeClr val="bg1"/>
                </a:solidFill>
                <a:latin typeface="Times New Roman" panose="02020603050405020304" pitchFamily="18" charset="0"/>
                <a:ea typeface="方正仿宋_GB2312" panose="02000000000000000000" charset="-122"/>
                <a:cs typeface="+mn-cs"/>
                <a:sym typeface="+mn-ea"/>
              </a:rPr>
              <a:t>单元</a:t>
            </a:r>
            <a:r>
              <a:rPr kumimoji="0" lang="en-US" altLang="zh-CN" sz="2000" b="1" kern="1200" cap="none" spc="0" normalizeH="0" baseline="0" noProof="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0306</a:t>
            </a:r>
            <a:r>
              <a:rPr kumimoji="0" lang="zh-CN" altLang="en-US" sz="2000" b="1" kern="1200" cap="none" spc="0" normalizeH="0" baseline="0" noProof="0" dirty="0">
                <a:solidFill>
                  <a:schemeClr val="bg1"/>
                </a:solidFill>
                <a:latin typeface="Times New Roman" panose="02020603050405020304" pitchFamily="18" charset="0"/>
                <a:ea typeface="方正仿宋_GB2312" panose="02000000000000000000" charset="-122"/>
                <a:cs typeface="+mn-cs"/>
                <a:sym typeface="+mn-ea"/>
              </a:rPr>
              <a:t>地块详细规划（修改方案）</a:t>
            </a:r>
            <a:r>
              <a:rPr kumimoji="0" lang="en-US" altLang="zh-CN" sz="2000" b="1" kern="1200" cap="none" spc="0" normalizeH="0" baseline="0" noProof="0" dirty="0">
                <a:solidFill>
                  <a:schemeClr val="bg1"/>
                </a:solidFill>
                <a:latin typeface="Times New Roman" panose="02020603050405020304" pitchFamily="18" charset="0"/>
                <a:ea typeface="方正仿宋_GB2312" panose="02000000000000000000" charset="-122"/>
                <a:cs typeface="+mn-cs"/>
                <a:sym typeface="+mn-ea"/>
              </a:rPr>
              <a:t>》</a:t>
            </a:r>
            <a:endParaRPr kumimoji="0" sz="2000" b="1" kern="1200" cap="none" spc="0" normalizeH="0" baseline="0" noProof="0" dirty="0">
              <a:solidFill>
                <a:schemeClr val="bg1"/>
              </a:solidFill>
              <a:latin typeface="Times New Roman" panose="02020603050405020304" pitchFamily="18" charset="0"/>
              <a:ea typeface="方正仿宋_GB2312" panose="02000000000000000000" charset="-122"/>
              <a:cs typeface="+mn-cs"/>
              <a:sym typeface="+mn-ea"/>
            </a:endParaRPr>
          </a:p>
        </p:txBody>
      </p:sp>
      <p:sp>
        <p:nvSpPr>
          <p:cNvPr id="91" name="object 17"/>
          <p:cNvSpPr txBox="1"/>
          <p:nvPr>
            <p:custDataLst>
              <p:tags r:id="rId4"/>
            </p:custDataLst>
          </p:nvPr>
        </p:nvSpPr>
        <p:spPr>
          <a:xfrm>
            <a:off x="10071100" y="6475413"/>
            <a:ext cx="1889125" cy="233363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defPPr>
              <a:defRPr lang="zh-CN"/>
            </a:defPPr>
            <a:lvl1pPr marL="12700">
              <a:lnSpc>
                <a:spcPct val="150000"/>
              </a:lnSpc>
              <a:defRPr sz="1250" spc="20"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pPr marL="12700" marR="0" lvl="0" indent="32385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1" i="0" u="none" strike="noStrike" kern="1200" cap="none" spc="2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眉县自然资源局</a:t>
            </a:r>
          </a:p>
        </p:txBody>
      </p:sp>
      <p:sp>
        <p:nvSpPr>
          <p:cNvPr id="107" name="object 7"/>
          <p:cNvSpPr txBox="1">
            <a:spLocks noChangeArrowheads="1"/>
          </p:cNvSpPr>
          <p:nvPr/>
        </p:nvSpPr>
        <p:spPr bwMode="auto">
          <a:xfrm>
            <a:off x="9569450" y="852488"/>
            <a:ext cx="1754188" cy="1952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>
            <a:lvl1pPr marL="2984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2984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0" lang="zh-CN" altLang="en-US" sz="1090" b="1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方正仿宋_GB2312" panose="02000000000000000000" charset="-122"/>
                <a:cs typeface="+mn-cs"/>
              </a:rPr>
              <a:t>规划修改图</a:t>
            </a:r>
          </a:p>
        </p:txBody>
      </p:sp>
      <p:sp>
        <p:nvSpPr>
          <p:cNvPr id="42" name="object 11"/>
          <p:cNvSpPr/>
          <p:nvPr/>
        </p:nvSpPr>
        <p:spPr>
          <a:xfrm>
            <a:off x="9484189" y="850523"/>
            <a:ext cx="176213" cy="5562600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9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Rectangle 41"/>
          <p:cNvSpPr/>
          <p:nvPr>
            <p:custDataLst>
              <p:tags r:id="rId5"/>
            </p:custDataLst>
          </p:nvPr>
        </p:nvSpPr>
        <p:spPr>
          <a:xfrm>
            <a:off x="9504363" y="1979613"/>
            <a:ext cx="203200" cy="504825"/>
          </a:xfrm>
          <a:prstGeom prst="rect">
            <a:avLst/>
          </a:prstGeom>
          <a:noFill/>
          <a:ln w="9525">
            <a:noFill/>
          </a:ln>
        </p:spPr>
        <p:txBody>
          <a:bodyPr wrap="square" lIns="58680" tIns="29340" rIns="58680" bIns="2934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97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修改前</a:t>
            </a:r>
          </a:p>
        </p:txBody>
      </p:sp>
      <p:sp>
        <p:nvSpPr>
          <p:cNvPr id="51" name="object 7"/>
          <p:cNvSpPr txBox="1">
            <a:spLocks noChangeArrowheads="1"/>
          </p:cNvSpPr>
          <p:nvPr/>
        </p:nvSpPr>
        <p:spPr bwMode="auto">
          <a:xfrm>
            <a:off x="3046837" y="941864"/>
            <a:ext cx="1754188" cy="1952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>
            <a:lvl1pPr marL="2984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358775" algn="l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12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</a:t>
            </a:r>
            <a:r>
              <a:rPr lang="zh-CN" altLang="en-US" sz="12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、用地布局</a:t>
            </a:r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方正仿宋_GB2312" panose="02000000000000000000" charset="-122"/>
              <a:cs typeface="+mn-cs"/>
            </a:endParaRPr>
          </a:p>
        </p:txBody>
      </p:sp>
      <p:sp>
        <p:nvSpPr>
          <p:cNvPr id="52" name="object 17"/>
          <p:cNvSpPr txBox="1"/>
          <p:nvPr>
            <p:custDataLst>
              <p:tags r:id="rId6"/>
            </p:custDataLst>
          </p:nvPr>
        </p:nvSpPr>
        <p:spPr>
          <a:xfrm>
            <a:off x="2998470" y="1215390"/>
            <a:ext cx="6274435" cy="45339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marL="12700" indent="323850" algn="just">
              <a:lnSpc>
                <a:spcPct val="150000"/>
              </a:lnSpc>
            </a:pPr>
            <a:r>
              <a:rPr lang="zh-CN" altLang="en-US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结合</a:t>
            </a:r>
            <a:r>
              <a:rPr lang="zh-CN" altLang="zh-CN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《</a:t>
            </a:r>
            <a:r>
              <a:rPr lang="zh-CN" altLang="en-US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眉县国土空间总体规划（</a:t>
            </a:r>
            <a:r>
              <a:rPr lang="en-US" altLang="zh-CN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2021-2035</a:t>
            </a:r>
            <a:r>
              <a:rPr lang="zh-CN" altLang="en-US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年）》，对原审批</a:t>
            </a:r>
            <a:r>
              <a:rPr lang="en-US" altLang="zh-CN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《</a:t>
            </a:r>
            <a:r>
              <a:rPr lang="zh-CN" altLang="en-US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宝鸡市眉县</a:t>
            </a:r>
            <a:r>
              <a:rPr lang="en-US" altLang="zh-CN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610326201411010</a:t>
            </a:r>
            <a:r>
              <a:rPr lang="zh-CN" altLang="en-US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单元</a:t>
            </a:r>
            <a:r>
              <a:rPr lang="en-US" altLang="zh-CN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0306</a:t>
            </a:r>
            <a:r>
              <a:rPr lang="zh-CN" altLang="en-US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地块详细规划</a:t>
            </a:r>
            <a:r>
              <a:rPr lang="en-US" altLang="zh-CN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》</a:t>
            </a:r>
            <a:r>
              <a:rPr lang="zh-CN" altLang="en-US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的地块规划用途和容积率进行调整，地块规划用途为三级类：零售商业用地（</a:t>
            </a:r>
            <a:r>
              <a:rPr lang="en-US" altLang="zh-CN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090101</a:t>
            </a:r>
            <a:r>
              <a:rPr lang="zh-CN" altLang="en-US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）。</a:t>
            </a:r>
          </a:p>
        </p:txBody>
      </p:sp>
      <p:sp>
        <p:nvSpPr>
          <p:cNvPr id="43" name="Rectangle 41"/>
          <p:cNvSpPr/>
          <p:nvPr>
            <p:custDataLst>
              <p:tags r:id="rId7"/>
            </p:custDataLst>
          </p:nvPr>
        </p:nvSpPr>
        <p:spPr>
          <a:xfrm>
            <a:off x="9469755" y="4950460"/>
            <a:ext cx="228600" cy="528320"/>
          </a:xfrm>
          <a:prstGeom prst="rect">
            <a:avLst/>
          </a:prstGeom>
          <a:noFill/>
          <a:ln w="9525">
            <a:noFill/>
          </a:ln>
        </p:spPr>
        <p:txBody>
          <a:bodyPr wrap="square" lIns="58680" tIns="29340" rIns="58680" bIns="2934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97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修改</a:t>
            </a:r>
            <a:r>
              <a:rPr kumimoji="0" lang="zh-CN" altLang="en-US" sz="97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仿宋_GB2312" panose="02000000000000000000" charset="-122"/>
                <a:ea typeface="方正仿宋_GB2312" panose="02000000000000000000" charset="-122"/>
                <a:cs typeface="方正仿宋_GB2312" panose="02000000000000000000" charset="-122"/>
              </a:rPr>
              <a:t>后</a:t>
            </a:r>
            <a:endParaRPr kumimoji="0" lang="zh-CN" sz="97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仿宋_GB2312" panose="02000000000000000000" charset="-122"/>
              <a:ea typeface="方正仿宋_GB2312" panose="02000000000000000000" charset="-122"/>
              <a:cs typeface="方正仿宋_GB2312" panose="02000000000000000000" charset="-122"/>
            </a:endParaRPr>
          </a:p>
        </p:txBody>
      </p:sp>
      <p:sp>
        <p:nvSpPr>
          <p:cNvPr id="28" name="object 7"/>
          <p:cNvSpPr txBox="1">
            <a:spLocks noChangeArrowheads="1"/>
          </p:cNvSpPr>
          <p:nvPr/>
        </p:nvSpPr>
        <p:spPr bwMode="auto">
          <a:xfrm>
            <a:off x="3046837" y="1870869"/>
            <a:ext cx="1754188" cy="1952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>
            <a:lvl1pPr marL="2984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indent="358775" algn="l">
              <a:lnSpc>
                <a:spcPct val="150000"/>
              </a:lnSpc>
              <a:buFont typeface="Wingdings" panose="05000000000000000000" pitchFamily="2" charset="2"/>
              <a:buNone/>
            </a:pPr>
            <a:r>
              <a:rPr lang="en-US" altLang="zh-CN" sz="12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</a:t>
            </a:r>
            <a:r>
              <a:rPr lang="zh-CN" altLang="en-US" sz="12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、控制指标</a:t>
            </a:r>
            <a:endParaRPr kumimoji="0" lang="zh-CN" altLang="en-US" sz="1200" b="1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方正仿宋_GB2312" panose="02000000000000000000" charset="-122"/>
              <a:cs typeface="+mn-cs"/>
            </a:endParaRPr>
          </a:p>
        </p:txBody>
      </p:sp>
      <p:sp>
        <p:nvSpPr>
          <p:cNvPr id="66" name="文本框 29"/>
          <p:cNvSpPr txBox="1"/>
          <p:nvPr/>
        </p:nvSpPr>
        <p:spPr>
          <a:xfrm>
            <a:off x="3217397" y="5556690"/>
            <a:ext cx="6055191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3</a:t>
            </a:r>
            <a:r>
              <a:rPr lang="zh-CN" altLang="en-US" sz="120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、其他要求</a:t>
            </a:r>
            <a:endParaRPr lang="en-US" altLang="zh-CN" sz="1000" b="1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000" b="1" dirty="0">
                <a:latin typeface="仿宋" panose="02010609060101010101" pitchFamily="49" charset="-122"/>
                <a:ea typeface="仿宋" panose="02010609060101010101" pitchFamily="49" charset="-122"/>
                <a:cs typeface="仿宋" panose="02010609060101010101" pitchFamily="49" charset="-122"/>
                <a:sym typeface="+mn-ea"/>
              </a:rPr>
              <a:t>  除规划用途、容积率外，包括综合交通、建筑退让及建筑间距、配套设施、竖向设计及立体开发、城市设计指引、历史文化等相关内容不做改变</a:t>
            </a:r>
            <a:r>
              <a:rPr lang="zh-CN" altLang="en-US" sz="1000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。</a:t>
            </a:r>
            <a:endParaRPr lang="en-US" altLang="zh-CN" sz="1000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3162300" y="4279692"/>
            <a:ext cx="6110288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备注：</a:t>
            </a:r>
            <a:endParaRPr lang="en-US" altLang="zh-CN" sz="1050" b="1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pPr indent="323850"/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（</a:t>
            </a:r>
            <a:r>
              <a:rPr lang="en-US" altLang="zh-CN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</a:t>
            </a:r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）按照</a:t>
            </a:r>
            <a:r>
              <a:rPr lang="en-US" altLang="zh-CN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《</a:t>
            </a:r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国土空间调查、规划、用途管制用地用海分类指南</a:t>
            </a:r>
            <a:r>
              <a:rPr lang="en-US" altLang="zh-CN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》</a:t>
            </a:r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要求，国土空间详细规划中，原则上使用二级类和三级类，本地块规划用途细化为零售商业用地。</a:t>
            </a:r>
            <a:endParaRPr lang="en-US" altLang="zh-CN" sz="1050" b="1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  <a:p>
            <a:pPr indent="323850"/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（</a:t>
            </a:r>
            <a:r>
              <a:rPr lang="en-US" altLang="zh-CN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</a:t>
            </a:r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）参考</a:t>
            </a:r>
            <a:r>
              <a:rPr lang="en-US" altLang="zh-CN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《</a:t>
            </a:r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陕西省节约集约用地实施细则（试行）</a:t>
            </a:r>
            <a:r>
              <a:rPr lang="en-US" altLang="zh-CN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》</a:t>
            </a:r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（</a:t>
            </a:r>
            <a:r>
              <a:rPr lang="en-US" altLang="zh-CN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2014</a:t>
            </a:r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年，已废除），城市规划区内商服用地容积率不得低于</a:t>
            </a:r>
            <a:r>
              <a:rPr lang="en-US" altLang="zh-CN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1.2</a:t>
            </a:r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。但鉴于本项目所在片区的实际情况，结合商文旅业态发展需求以及风貌保护的特定要求，经差异化核定，本地块容积率下限调整为</a:t>
            </a:r>
            <a:r>
              <a:rPr lang="en-US" altLang="zh-CN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1.0</a:t>
            </a:r>
            <a:r>
              <a:rPr lang="zh-CN" altLang="en-US" sz="1050" b="1" dirty="0">
                <a:latin typeface="仿宋" panose="02010609060101010101" pitchFamily="49" charset="-122"/>
                <a:ea typeface="仿宋" panose="02010609060101010101" pitchFamily="49" charset="-122"/>
                <a:sym typeface="+mn-ea"/>
              </a:rPr>
              <a:t>。</a:t>
            </a:r>
            <a:endParaRPr lang="en-US" altLang="zh-CN" sz="1050" b="1" dirty="0">
              <a:latin typeface="仿宋" panose="02010609060101010101" pitchFamily="49" charset="-122"/>
              <a:ea typeface="仿宋" panose="02010609060101010101" pitchFamily="49" charset="-122"/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5"/>
          <a:srcRect t="7006" r="1365" b="14422"/>
          <a:stretch>
            <a:fillRect/>
          </a:stretch>
        </p:blipFill>
        <p:spPr>
          <a:xfrm>
            <a:off x="221209" y="1673697"/>
            <a:ext cx="2558200" cy="1499398"/>
          </a:xfrm>
          <a:prstGeom prst="rect">
            <a:avLst/>
          </a:prstGeom>
        </p:spPr>
      </p:pic>
      <p:sp>
        <p:nvSpPr>
          <p:cNvPr id="11" name="椭圆 10"/>
          <p:cNvSpPr/>
          <p:nvPr>
            <p:custDataLst>
              <p:tags r:id="rId8"/>
            </p:custDataLst>
          </p:nvPr>
        </p:nvSpPr>
        <p:spPr>
          <a:xfrm>
            <a:off x="1431375" y="2615087"/>
            <a:ext cx="105891" cy="105906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85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>
            <p:custDataLst>
              <p:tags r:id="rId9"/>
            </p:custDataLst>
          </p:nvPr>
        </p:nvSpPr>
        <p:spPr>
          <a:xfrm>
            <a:off x="1187470" y="2797711"/>
            <a:ext cx="619930" cy="1122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730" b="1" i="0" u="none" strike="noStrike" kern="1200" cap="none" spc="20" normalizeH="0" baseline="0" noProof="1">
                <a:ln>
                  <a:noFill/>
                </a:ln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地块位置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236612" y="1117982"/>
            <a:ext cx="4802219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51" b="13984"/>
          <a:stretch>
            <a:fillRect/>
          </a:stretch>
        </p:blipFill>
        <p:spPr bwMode="auto">
          <a:xfrm>
            <a:off x="238998" y="3205283"/>
            <a:ext cx="2545959" cy="1345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组合 35"/>
          <p:cNvGrpSpPr/>
          <p:nvPr/>
        </p:nvGrpSpPr>
        <p:grpSpPr>
          <a:xfrm>
            <a:off x="221209" y="4802526"/>
            <a:ext cx="2577639" cy="1293672"/>
            <a:chOff x="221209" y="4802526"/>
            <a:chExt cx="2577639" cy="1293672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38" t="62679" r="56715" b="13734"/>
            <a:stretch>
              <a:fillRect/>
            </a:stretch>
          </p:blipFill>
          <p:spPr>
            <a:xfrm>
              <a:off x="221209" y="4802526"/>
              <a:ext cx="2577639" cy="1293672"/>
            </a:xfrm>
            <a:prstGeom prst="rect">
              <a:avLst/>
            </a:prstGeom>
          </p:spPr>
        </p:pic>
        <p:sp>
          <p:nvSpPr>
            <p:cNvPr id="24" name="任意多边形: 形状 23"/>
            <p:cNvSpPr/>
            <p:nvPr/>
          </p:nvSpPr>
          <p:spPr>
            <a:xfrm>
              <a:off x="1012825" y="5108575"/>
              <a:ext cx="625475" cy="698500"/>
            </a:xfrm>
            <a:custGeom>
              <a:avLst/>
              <a:gdLst>
                <a:gd name="connsiteX0" fmla="*/ 330200 w 625475"/>
                <a:gd name="connsiteY0" fmla="*/ 0 h 698500"/>
                <a:gd name="connsiteX1" fmla="*/ 603250 w 625475"/>
                <a:gd name="connsiteY1" fmla="*/ 117475 h 698500"/>
                <a:gd name="connsiteX2" fmla="*/ 625475 w 625475"/>
                <a:gd name="connsiteY2" fmla="*/ 206375 h 698500"/>
                <a:gd name="connsiteX3" fmla="*/ 412750 w 625475"/>
                <a:gd name="connsiteY3" fmla="*/ 654050 h 698500"/>
                <a:gd name="connsiteX4" fmla="*/ 327025 w 625475"/>
                <a:gd name="connsiteY4" fmla="*/ 698500 h 698500"/>
                <a:gd name="connsiteX5" fmla="*/ 69850 w 625475"/>
                <a:gd name="connsiteY5" fmla="*/ 692150 h 698500"/>
                <a:gd name="connsiteX6" fmla="*/ 0 w 625475"/>
                <a:gd name="connsiteY6" fmla="*/ 584200 h 698500"/>
                <a:gd name="connsiteX7" fmla="*/ 95250 w 625475"/>
                <a:gd name="connsiteY7" fmla="*/ 450850 h 698500"/>
                <a:gd name="connsiteX8" fmla="*/ 244475 w 625475"/>
                <a:gd name="connsiteY8" fmla="*/ 44450 h 698500"/>
                <a:gd name="connsiteX9" fmla="*/ 330200 w 625475"/>
                <a:gd name="connsiteY9" fmla="*/ 0 h 69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25475" h="698500">
                  <a:moveTo>
                    <a:pt x="330200" y="0"/>
                  </a:moveTo>
                  <a:lnTo>
                    <a:pt x="603250" y="117475"/>
                  </a:lnTo>
                  <a:lnTo>
                    <a:pt x="625475" y="206375"/>
                  </a:lnTo>
                  <a:lnTo>
                    <a:pt x="412750" y="654050"/>
                  </a:lnTo>
                  <a:lnTo>
                    <a:pt x="327025" y="698500"/>
                  </a:lnTo>
                  <a:lnTo>
                    <a:pt x="69850" y="692150"/>
                  </a:lnTo>
                  <a:lnTo>
                    <a:pt x="0" y="584200"/>
                  </a:lnTo>
                  <a:lnTo>
                    <a:pt x="95250" y="450850"/>
                  </a:lnTo>
                  <a:lnTo>
                    <a:pt x="244475" y="44450"/>
                  </a:lnTo>
                  <a:lnTo>
                    <a:pt x="330200" y="0"/>
                  </a:lnTo>
                  <a:close/>
                </a:path>
              </a:pathLst>
            </a:custGeom>
            <a:noFill/>
            <a:ln w="22225">
              <a:solidFill>
                <a:schemeClr val="tx1"/>
              </a:solidFill>
              <a:prstDash val="dash"/>
            </a:ln>
            <a:effectLst>
              <a:glow rad="63500">
                <a:schemeClr val="bg1">
                  <a:alpha val="40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>
              <p:custDataLst>
                <p:tags r:id="rId12"/>
              </p:custDataLst>
            </p:nvPr>
          </p:nvSpPr>
          <p:spPr>
            <a:xfrm>
              <a:off x="1041314" y="5428139"/>
              <a:ext cx="619812" cy="11176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730" b="1" i="0" u="none" strike="noStrike" kern="1200" cap="none" spc="20" normalizeH="0" baseline="0" noProof="1">
                  <a:ln>
                    <a:noFill/>
                  </a:ln>
                  <a:solidFill>
                    <a:schemeClr val="tx1"/>
                  </a:solidFill>
                  <a:effectLst>
                    <a:glow rad="127000">
                      <a:schemeClr val="bg1"/>
                    </a:glo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地块</a:t>
              </a:r>
            </a:p>
          </p:txBody>
        </p:sp>
        <p:sp>
          <p:nvSpPr>
            <p:cNvPr id="26" name="object 3"/>
            <p:cNvSpPr txBox="1"/>
            <p:nvPr/>
          </p:nvSpPr>
          <p:spPr>
            <a:xfrm rot="1380248">
              <a:off x="1365830" y="5070643"/>
              <a:ext cx="386500" cy="923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defRPr kumimoji="0" sz="600" b="1" cap="none" spc="20" normalizeH="0">
                  <a:effectLst>
                    <a:glow rad="101600">
                      <a:schemeClr val="bg1"/>
                    </a:glo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仿宋" panose="02010609060101010101" pitchFamily="49" charset="-122"/>
                </a:defRPr>
              </a:lvl1pPr>
            </a:lstStyle>
            <a:p>
              <a:r>
                <a:rPr lang="zh-CN" altLang="en-US" dirty="0">
                  <a:sym typeface="+mn-ea"/>
                </a:rPr>
                <a:t>永 盛 街</a:t>
              </a:r>
              <a:endParaRPr dirty="0">
                <a:sym typeface="+mn-ea"/>
              </a:endParaRPr>
            </a:p>
          </p:txBody>
        </p:sp>
        <p:sp>
          <p:nvSpPr>
            <p:cNvPr id="27" name="object 3"/>
            <p:cNvSpPr txBox="1"/>
            <p:nvPr/>
          </p:nvSpPr>
          <p:spPr>
            <a:xfrm rot="316796">
              <a:off x="1016253" y="5819195"/>
              <a:ext cx="386500" cy="9233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buNone/>
                <a:defRPr/>
              </a:pPr>
              <a:r>
                <a:rPr kumimoji="0" lang="zh-CN" altLang="en-US" sz="600" b="1" kern="1200" cap="none" spc="20" normalizeH="0" baseline="0" noProof="0" dirty="0">
                  <a:effectLst>
                    <a:glow rad="101600">
                      <a:schemeClr val="bg1"/>
                    </a:glo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仿宋" panose="02010609060101010101" pitchFamily="49" charset="-122"/>
                  <a:sym typeface="+mn-ea"/>
                </a:rPr>
                <a:t>平 阳 街</a:t>
              </a:r>
              <a:endParaRPr kumimoji="0" sz="600" b="1" kern="1200" cap="none" spc="20" normalizeH="0" baseline="0" noProof="0" dirty="0">
                <a:effectLst>
                  <a:glow rad="101600">
                    <a:schemeClr val="bg1"/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  <a:cs typeface="仿宋" panose="02010609060101010101" pitchFamily="49" charset="-122"/>
                <a:sym typeface="+mn-ea"/>
              </a:endParaRPr>
            </a:p>
          </p:txBody>
        </p:sp>
        <p:sp>
          <p:nvSpPr>
            <p:cNvPr id="29" name="object 3"/>
            <p:cNvSpPr txBox="1"/>
            <p:nvPr/>
          </p:nvSpPr>
          <p:spPr>
            <a:xfrm rot="1380248">
              <a:off x="1016939" y="5188382"/>
              <a:ext cx="131672" cy="46166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defRPr kumimoji="0" sz="600" b="1" cap="none" spc="20" normalizeH="0">
                  <a:effectLst>
                    <a:glow rad="101600">
                      <a:schemeClr val="bg1"/>
                    </a:glo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仿宋" panose="02010609060101010101" pitchFamily="49" charset="-122"/>
                </a:defRPr>
              </a:lvl1pPr>
            </a:lstStyle>
            <a:p>
              <a:pPr algn="ctr"/>
              <a:r>
                <a:rPr lang="zh-CN" altLang="en-US" dirty="0">
                  <a:sym typeface="+mn-ea"/>
                </a:rPr>
                <a:t>荣</a:t>
              </a:r>
              <a:endParaRPr lang="en-US" altLang="zh-CN" dirty="0">
                <a:sym typeface="+mn-ea"/>
              </a:endParaRPr>
            </a:p>
            <a:p>
              <a:pPr algn="ctr"/>
              <a:r>
                <a:rPr lang="zh-CN" altLang="en-US" dirty="0">
                  <a:sym typeface="+mn-ea"/>
                </a:rPr>
                <a:t>  华</a:t>
              </a:r>
              <a:endParaRPr lang="en-US" altLang="zh-CN" dirty="0">
                <a:sym typeface="+mn-ea"/>
              </a:endParaRPr>
            </a:p>
            <a:p>
              <a:pPr algn="ctr"/>
              <a:r>
                <a:rPr lang="zh-CN" altLang="en-US" dirty="0">
                  <a:sym typeface="+mn-ea"/>
                </a:rPr>
                <a:t>  路</a:t>
              </a:r>
              <a:endParaRPr dirty="0">
                <a:sym typeface="+mn-ea"/>
              </a:endParaRPr>
            </a:p>
          </p:txBody>
        </p:sp>
        <p:sp>
          <p:nvSpPr>
            <p:cNvPr id="34" name="object 3"/>
            <p:cNvSpPr txBox="1"/>
            <p:nvPr/>
          </p:nvSpPr>
          <p:spPr>
            <a:xfrm rot="1380248">
              <a:off x="1516348" y="5319261"/>
              <a:ext cx="131672" cy="46166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marR="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charset="0"/>
                <a:defRPr kumimoji="0" sz="600" b="1" cap="none" spc="20" normalizeH="0">
                  <a:effectLst>
                    <a:glow rad="101600">
                      <a:schemeClr val="bg1"/>
                    </a:glo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仿宋" panose="02010609060101010101" pitchFamily="49" charset="-122"/>
                </a:defRPr>
              </a:lvl1pPr>
            </a:lstStyle>
            <a:p>
              <a:pPr algn="ctr"/>
              <a:r>
                <a:rPr lang="zh-CN" altLang="en-US" dirty="0">
                  <a:sym typeface="+mn-ea"/>
                </a:rPr>
                <a:t>渭</a:t>
              </a:r>
              <a:endParaRPr lang="en-US" altLang="zh-CN" dirty="0">
                <a:sym typeface="+mn-ea"/>
              </a:endParaRPr>
            </a:p>
            <a:p>
              <a:pPr algn="ctr"/>
              <a:r>
                <a:rPr lang="zh-CN" altLang="en-US" dirty="0">
                  <a:sym typeface="+mn-ea"/>
                </a:rPr>
                <a:t>  阳</a:t>
              </a:r>
              <a:endParaRPr lang="en-US" altLang="zh-CN" dirty="0">
                <a:sym typeface="+mn-ea"/>
              </a:endParaRPr>
            </a:p>
            <a:p>
              <a:pPr algn="ctr"/>
              <a:r>
                <a:rPr lang="zh-CN" altLang="en-US" dirty="0">
                  <a:sym typeface="+mn-ea"/>
                </a:rPr>
                <a:t>  路</a:t>
              </a:r>
              <a:endParaRPr dirty="0">
                <a:sym typeface="+mn-ea"/>
              </a:endParaRP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6" t="7566" b="3973"/>
          <a:stretch>
            <a:fillRect/>
          </a:stretch>
        </p:blipFill>
        <p:spPr>
          <a:xfrm>
            <a:off x="9707562" y="3740811"/>
            <a:ext cx="2344737" cy="2602457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" t="7001"/>
          <a:stretch>
            <a:fillRect/>
          </a:stretch>
        </p:blipFill>
        <p:spPr>
          <a:xfrm>
            <a:off x="9686596" y="1028261"/>
            <a:ext cx="2359354" cy="2617448"/>
          </a:xfrm>
          <a:prstGeom prst="rect">
            <a:avLst/>
          </a:prstGeom>
        </p:spPr>
      </p:pic>
      <p:sp>
        <p:nvSpPr>
          <p:cNvPr id="45" name="矩形 44"/>
          <p:cNvSpPr/>
          <p:nvPr>
            <p:custDataLst>
              <p:tags r:id="rId10"/>
            </p:custDataLst>
          </p:nvPr>
        </p:nvSpPr>
        <p:spPr>
          <a:xfrm>
            <a:off x="10736229" y="2125242"/>
            <a:ext cx="203199" cy="769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00" b="1" i="0" u="none" strike="noStrike" kern="1200" cap="none" spc="20" normalizeH="0" baseline="0" noProof="1">
                <a:ln>
                  <a:noFill/>
                </a:ln>
                <a:solidFill>
                  <a:schemeClr val="tx1"/>
                </a:solidFill>
                <a:effectLst>
                  <a:glow rad="88900">
                    <a:schemeClr val="bg1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0901</a:t>
            </a:r>
            <a:endParaRPr kumimoji="0" lang="zh-CN" altLang="en-US" sz="400" b="1" i="0" u="none" strike="noStrike" kern="1200" cap="none" spc="20" normalizeH="0" baseline="0" noProof="1">
              <a:ln>
                <a:noFill/>
              </a:ln>
              <a:solidFill>
                <a:schemeClr val="tx1"/>
              </a:solidFill>
              <a:effectLst>
                <a:glow rad="88900">
                  <a:schemeClr val="bg1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矩形 45"/>
          <p:cNvSpPr/>
          <p:nvPr>
            <p:custDataLst>
              <p:tags r:id="rId11"/>
            </p:custDataLst>
          </p:nvPr>
        </p:nvSpPr>
        <p:spPr>
          <a:xfrm>
            <a:off x="10700492" y="4818302"/>
            <a:ext cx="274671" cy="769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500" b="1" i="0" u="none" strike="noStrike" kern="1200" cap="none" spc="20" normalizeH="0" baseline="0" noProof="1">
                <a:ln>
                  <a:noFill/>
                </a:ln>
                <a:solidFill>
                  <a:schemeClr val="tx1"/>
                </a:solidFill>
                <a:effectLst>
                  <a:glow rad="88900">
                    <a:schemeClr val="bg1"/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090101 </a:t>
            </a:r>
            <a:endParaRPr kumimoji="0" lang="zh-CN" altLang="en-US" sz="500" b="1" i="0" u="none" strike="noStrike" kern="1200" cap="none" spc="20" normalizeH="0" baseline="0" noProof="1">
              <a:ln>
                <a:noFill/>
              </a:ln>
              <a:solidFill>
                <a:schemeClr val="tx1"/>
              </a:solidFill>
              <a:effectLst>
                <a:glow rad="88900">
                  <a:schemeClr val="bg1"/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mVjMWY5MjUzNTcwYzg4M2M3Yjg4ZTE2YjUzMjE4Z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89*156"/>
  <p:tag name="TABLE_ENDDRAG_RECT" val="240*172*489*15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405</Words>
  <Application>Microsoft Office PowerPoint</Application>
  <PresentationFormat>宽屏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方正仿宋_GB2312</vt:lpstr>
      <vt:lpstr>仿宋</vt:lpstr>
      <vt:lpstr>黑体</vt:lpstr>
      <vt:lpstr>宋体</vt:lpstr>
      <vt:lpstr>微软雅黑</vt:lpstr>
      <vt:lpstr>Arial</vt:lpstr>
      <vt:lpstr>Calibri</vt:lpstr>
      <vt:lpstr>Times New Roman</vt:lpstr>
      <vt:lpstr>Wingdings</vt:lpstr>
      <vt:lpstr>WPS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BOBO</cp:lastModifiedBy>
  <cp:revision>65</cp:revision>
  <dcterms:created xsi:type="dcterms:W3CDTF">2023-08-09T12:44:00Z</dcterms:created>
  <dcterms:modified xsi:type="dcterms:W3CDTF">2026-08-21T08:43:10Z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2D022A3F56764B1488686C775F34DD17_13</vt:lpwstr>
  </property>
  <property fmtid="{D5CDD505-2E9C-101B-9397-08002B2CF9AE}" pid="3" name="KSOProductBuildVer">
    <vt:lpwstr>2052-12.1.0.26375</vt:lpwstr>
  </property>
</Properties>
</file>