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8"/>
  </p:notesMasterIdLst>
  <p:sldIdLst>
    <p:sldId id="481" r:id="rId4"/>
    <p:sldId id="269" r:id="rId5"/>
    <p:sldId id="813" r:id="rId6"/>
    <p:sldId id="814" r:id="rId7"/>
    <p:sldId id="273" r:id="rId9"/>
    <p:sldId id="815" r:id="rId10"/>
    <p:sldId id="837" r:id="rId11"/>
    <p:sldId id="838" r:id="rId12"/>
    <p:sldId id="839" r:id="rId13"/>
    <p:sldId id="840" r:id="rId14"/>
    <p:sldId id="841" r:id="rId15"/>
    <p:sldId id="821" r:id="rId16"/>
    <p:sldId id="283" r:id="rId17"/>
    <p:sldId id="818" r:id="rId18"/>
    <p:sldId id="824" r:id="rId19"/>
    <p:sldId id="286" r:id="rId20"/>
    <p:sldId id="583" r:id="rId21"/>
  </p:sldIdLst>
  <p:sldSz cx="9144000" cy="6858000" type="screen4x3"/>
  <p:notesSz cx="6858000" cy="9144000"/>
  <p:embeddedFontLst>
    <p:embeddedFont>
      <p:font typeface="汉仪长宋简" panose="02010600000101010101" charset="-122"/>
      <p:regular r:id="rId25"/>
    </p:embeddedFont>
    <p:embeddedFont>
      <p:font typeface="微软雅黑" panose="020B0503020204020204" charset="-122"/>
      <p:regular r:id="rId26"/>
    </p:embeddedFont>
    <p:embeddedFont>
      <p:font typeface="Calibri" panose="020F050202020403020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53" userDrawn="1">
          <p15:clr>
            <a:srgbClr val="A4A3A4"/>
          </p15:clr>
        </p15:guide>
        <p15:guide id="2" pos="26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053"/>
        <p:guide pos="2696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9.xml"/><Relationship Id="rId30" Type="http://schemas.openxmlformats.org/officeDocument/2006/relationships/font" Target="fonts/font6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image" Target="../media/image2.jpeg"/><Relationship Id="rId3" Type="http://schemas.openxmlformats.org/officeDocument/2006/relationships/tags" Target="../tags/tag2.xml"/><Relationship Id="rId2" Type="http://schemas.openxmlformats.org/officeDocument/2006/relationships/image" Target="../media/image1.jpe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文本框 2"/>
          <p:cNvSpPr txBox="1"/>
          <p:nvPr/>
        </p:nvSpPr>
        <p:spPr>
          <a:xfrm>
            <a:off x="130175" y="303530"/>
            <a:ext cx="8892540" cy="62934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ctr">
              <a:lnSpc>
                <a:spcPct val="100000"/>
              </a:lnSpc>
              <a:buClrTx/>
              <a:buSzTx/>
              <a:buNone/>
            </a:pPr>
            <a:r>
              <a:rPr lang="en-US" altLang="zh-CN" sz="2800">
                <a:latin typeface="汉仪长宋简" panose="02010600000101010101" charset="-122"/>
                <a:ea typeface="汉仪长宋简" panose="02010600000101010101" charset="-122"/>
              </a:rPr>
              <a:t> </a:t>
            </a:r>
            <a:r>
              <a:rPr lang="en-US" altLang="zh-CN" sz="2500">
                <a:latin typeface="汉仪长宋简" panose="02010600000101010101" charset="-122"/>
                <a:ea typeface="汉仪长宋简" panose="02010600000101010101" charset="-122"/>
              </a:rPr>
              <a:t> </a:t>
            </a:r>
            <a:r>
              <a:rPr lang="zh-CN" altLang="en-US" sz="2800">
                <a:latin typeface="汉仪长宋简" panose="02010600000101010101" charset="-122"/>
                <a:ea typeface="汉仪长宋简" panose="02010600000101010101" charset="-122"/>
              </a:rPr>
              <a:t>美博商贸综合体项目</a:t>
            </a:r>
            <a:r>
              <a:rPr lang="en-US" altLang="zh-CN" sz="2800">
                <a:latin typeface="汉仪长宋简" panose="02010600000101010101" charset="-122"/>
                <a:ea typeface="汉仪长宋简" panose="02010600000101010101" charset="-122"/>
              </a:rPr>
              <a:t>规划</a:t>
            </a:r>
            <a:r>
              <a:rPr lang="zh-CN" altLang="en-US" sz="2800">
                <a:latin typeface="汉仪长宋简" panose="02010600000101010101" charset="-122"/>
                <a:ea typeface="汉仪长宋简" panose="02010600000101010101" charset="-122"/>
              </a:rPr>
              <a:t>建筑</a:t>
            </a:r>
            <a:r>
              <a:rPr lang="en-US" altLang="zh-CN" sz="2800">
                <a:latin typeface="汉仪长宋简" panose="02010600000101010101" charset="-122"/>
                <a:ea typeface="汉仪长宋简" panose="02010600000101010101" charset="-122"/>
              </a:rPr>
              <a:t>设计方案调整</a:t>
            </a:r>
            <a:r>
              <a:rPr lang="zh-CN" altLang="en-US" sz="2800">
                <a:latin typeface="汉仪长宋简" panose="02010600000101010101" charset="-122"/>
                <a:ea typeface="汉仪长宋简" panose="02010600000101010101" charset="-122"/>
              </a:rPr>
              <a:t>公示</a:t>
            </a:r>
            <a:endParaRPr lang="en-US" altLang="zh-CN" sz="2800">
              <a:latin typeface="汉仪长宋简" panose="02010600000101010101" charset="-122"/>
              <a:ea typeface="汉仪长宋简" panose="02010600000101010101" charset="-122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endParaRPr lang="zh-CN" altLang="en-US" sz="2500">
              <a:latin typeface="汉仪长宋简" panose="02010600000101010101" charset="-122"/>
              <a:ea typeface="汉仪长宋简" panose="02010600000101010101" charset="-122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zh-CN" altLang="en-US" sz="2500">
                <a:latin typeface="汉仪长宋简" panose="02010600000101010101" charset="-122"/>
                <a:ea typeface="汉仪长宋简" panose="02010600000101010101" charset="-122"/>
              </a:rPr>
              <a:t>项目施工图与规划报规方案差异情况汇总如下：</a:t>
            </a:r>
            <a:endParaRPr lang="zh-CN" altLang="en-US" sz="2800">
              <a:latin typeface="汉仪长宋简" panose="02010600000101010101" charset="-122"/>
              <a:ea typeface="汉仪长宋简" panose="02010600000101010101" charset="-122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en-US" altLang="zh-CN" sz="2800">
                <a:latin typeface="汉仪长宋简" panose="02010600000101010101" charset="-122"/>
                <a:ea typeface="汉仪长宋简" panose="02010600000101010101" charset="-122"/>
              </a:rPr>
              <a:t>    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</a:rPr>
              <a:t> 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项目整体与原报规方案基本一致，</a:t>
            </a:r>
            <a:r>
              <a:rPr lang="zh-CN" sz="2000">
                <a:latin typeface="汉仪长宋简" panose="02010600000101010101" charset="-122"/>
                <a:ea typeface="汉仪长宋简" panose="02010600000101010101" charset="-122"/>
              </a:rPr>
              <a:t>其中部分内容存在调整，</a:t>
            </a:r>
            <a:endParaRPr lang="zh-CN" sz="2000">
              <a:latin typeface="汉仪长宋简" panose="02010600000101010101" charset="-122"/>
              <a:ea typeface="汉仪长宋简" panose="02010600000101010101" charset="-122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</a:rPr>
              <a:t>       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（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</a:rPr>
              <a:t>1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）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</a:rPr>
              <a:t>1#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楼建筑轮廓发生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变化；</a:t>
            </a:r>
            <a:endParaRPr lang="zh-CN" altLang="en-US" sz="2000">
              <a:latin typeface="汉仪长宋简" panose="02010600000101010101" charset="-122"/>
              <a:ea typeface="汉仪长宋简" panose="02010600000101010101" charset="-122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 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</a:rPr>
              <a:t>      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（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</a:rPr>
              <a:t>2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）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</a:rPr>
              <a:t>1#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平面布局调整，面积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轮廓调整，层数调整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；</a:t>
            </a:r>
            <a:endParaRPr lang="zh-CN" altLang="en-US" sz="2000">
              <a:latin typeface="汉仪长宋简" panose="02010600000101010101" charset="-122"/>
              <a:ea typeface="汉仪长宋简" panose="02010600000101010101" charset="-122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 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</a:rPr>
              <a:t>      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（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</a:rPr>
              <a:t>3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）车位数量调整；</a:t>
            </a:r>
            <a:endParaRPr lang="zh-CN" altLang="en-US" sz="2000">
              <a:latin typeface="汉仪长宋简" panose="02010600000101010101" charset="-122"/>
              <a:ea typeface="汉仪长宋简" panose="02010600000101010101" charset="-122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 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</a:rPr>
              <a:t>  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    （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4）单体与规划调整；</a:t>
            </a:r>
            <a:endParaRPr lang="zh-CN" altLang="en-US" sz="2000">
              <a:latin typeface="汉仪长宋简" panose="02010600000101010101" charset="-122"/>
              <a:ea typeface="汉仪长宋简" panose="02010600000101010101" charset="-122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       （5）地库设备用房及面积轮廓调整，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由地下二层变更为地下一层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；</a:t>
            </a:r>
            <a:endParaRPr lang="zh-CN" altLang="en-US" sz="2000">
              <a:latin typeface="汉仪长宋简" panose="02010600000101010101" charset="-122"/>
              <a:ea typeface="汉仪长宋简" panose="02010600000101010101" charset="-122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     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  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（6）用地界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线发生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变化；</a:t>
            </a:r>
            <a:endParaRPr lang="zh-CN" altLang="en-US" sz="2000">
              <a:latin typeface="汉仪长宋简" panose="02010600000101010101" charset="-122"/>
              <a:ea typeface="汉仪长宋简" panose="02010600000101010101" charset="-122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       （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7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）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3#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楼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增加一层；</a:t>
            </a:r>
            <a:endParaRPr lang="zh-CN" altLang="en-US" sz="2000">
              <a:latin typeface="汉仪长宋简" panose="02010600000101010101" charset="-122"/>
              <a:ea typeface="汉仪长宋简" panose="02010600000101010101" charset="-122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endParaRPr lang="en-US" altLang="zh-CN" sz="2300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en-US" altLang="zh-CN" sz="23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  </a:t>
            </a:r>
            <a:r>
              <a:rPr lang="zh-CN" altLang="en-US" sz="23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项目现场实施情况与原规划报规存在一些差异情况，产 </a:t>
            </a:r>
            <a:r>
              <a:rPr lang="en-US" altLang="zh-CN" sz="23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 </a:t>
            </a:r>
            <a:endParaRPr lang="en-US" altLang="zh-CN" sz="2300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en-US" altLang="zh-CN" sz="23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   </a:t>
            </a:r>
            <a:r>
              <a:rPr lang="zh-CN" altLang="en-US" sz="23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生差异原因如下：</a:t>
            </a:r>
            <a:endParaRPr lang="zh-CN" altLang="en-US" sz="2300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en-US" altLang="zh-CN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宋体" panose="02010600030101010101" pitchFamily="2" charset="-122"/>
              </a:rPr>
              <a:t>       </a:t>
            </a:r>
            <a:r>
              <a:rPr lang="zh-CN" altLang="en-US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宋体" panose="02010600030101010101" pitchFamily="2" charset="-122"/>
              </a:rPr>
              <a:t>（1）小区景观设计深化、局部微调，用于小区舒适度的提升，更  </a:t>
            </a:r>
            <a:endParaRPr lang="zh-CN" altLang="en-US" sz="1800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  <a:sym typeface="宋体" panose="02010600030101010101" pitchFamily="2" charset="-122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zh-CN" altLang="en-US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宋体" panose="02010600030101010101" pitchFamily="2" charset="-122"/>
              </a:rPr>
              <a:t>     </a:t>
            </a:r>
            <a:r>
              <a:rPr lang="en-US" altLang="zh-CN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宋体" panose="02010600030101010101" pitchFamily="2" charset="-122"/>
              </a:rPr>
              <a:t>       </a:t>
            </a:r>
            <a:r>
              <a:rPr lang="zh-CN" altLang="en-US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宋体" panose="02010600030101010101" pitchFamily="2" charset="-122"/>
              </a:rPr>
              <a:t>符合业主实际的功能的需求。</a:t>
            </a:r>
            <a:endParaRPr lang="zh-CN" altLang="en-US" sz="1800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  <a:sym typeface="宋体" panose="02010600030101010101" pitchFamily="2" charset="-122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zh-CN" altLang="en-US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宋体" panose="02010600030101010101" pitchFamily="2" charset="-122"/>
              </a:rPr>
              <a:t> </a:t>
            </a:r>
            <a:r>
              <a:rPr lang="en-US" altLang="zh-CN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宋体" panose="02010600030101010101" pitchFamily="2" charset="-122"/>
              </a:rPr>
              <a:t>      </a:t>
            </a:r>
            <a:r>
              <a:rPr lang="zh-CN" altLang="en-US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宋体" panose="02010600030101010101" pitchFamily="2" charset="-122"/>
              </a:rPr>
              <a:t>（2）后续在施工图设计过程中，提升结构安全、满足施工图图审、以及消防和  </a:t>
            </a:r>
            <a:endParaRPr lang="zh-CN" altLang="en-US" sz="1800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  <a:sym typeface="宋体" panose="02010600030101010101" pitchFamily="2" charset="-122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zh-CN" altLang="en-US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宋体" panose="02010600030101010101" pitchFamily="2" charset="-122"/>
              </a:rPr>
              <a:t>     </a:t>
            </a:r>
            <a:r>
              <a:rPr lang="en-US" altLang="zh-CN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宋体" panose="02010600030101010101" pitchFamily="2" charset="-122"/>
              </a:rPr>
              <a:t>      </a:t>
            </a:r>
            <a:r>
              <a:rPr lang="zh-CN" altLang="en-US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宋体" panose="02010600030101010101" pitchFamily="2" charset="-122"/>
              </a:rPr>
              <a:t> 设备规范的要求，对局部做了一些适当调整；</a:t>
            </a:r>
            <a:endParaRPr lang="zh-CN" altLang="en-US" sz="1800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  <a:sym typeface="宋体" panose="02010600030101010101" pitchFamily="2" charset="-122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en-US" altLang="zh-CN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宋体" panose="02010600030101010101" pitchFamily="2" charset="-122"/>
              </a:rPr>
              <a:t>        </a:t>
            </a:r>
            <a:endParaRPr lang="zh-CN" altLang="en-US" sz="1800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美博公寓楼单体报建修改2025.1.15_t805"/>
          <p:cNvPicPr>
            <a:picLocks noChangeAspect="1"/>
          </p:cNvPicPr>
          <p:nvPr/>
        </p:nvPicPr>
        <p:blipFill>
          <a:blip r:embed="rId1"/>
          <a:srcRect l="3701" t="15900" r="5507" b="6101"/>
          <a:stretch>
            <a:fillRect/>
          </a:stretch>
        </p:blipFill>
        <p:spPr>
          <a:xfrm>
            <a:off x="179705" y="405130"/>
            <a:ext cx="6099175" cy="32264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35560" y="5715"/>
            <a:ext cx="6550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</a:rPr>
              <a:t>1#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楼平面布置差异（新增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十一层）：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67145" y="3263265"/>
            <a:ext cx="27768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1#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楼十一层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新增平面图</a:t>
            </a:r>
            <a:endParaRPr lang="zh-CN" altLang="en-US" b="1" u="sng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372225" y="404495"/>
            <a:ext cx="2347595" cy="2506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p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楼平面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布置调整：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  <a:sym typeface="+mn-ea"/>
            </a:endParaRPr>
          </a:p>
          <a:p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 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 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 1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号楼建筑宽度增加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3.8m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，总建筑面积增加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22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17.0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2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平方米，本层建筑面积变更为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。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  <a:sym typeface="+mn-ea"/>
            </a:endParaRPr>
          </a:p>
          <a:p>
            <a:r>
              <a:rPr lang="zh-CN" altLang="en-US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   使用功能保持不变，仍为</a:t>
            </a:r>
            <a:r>
              <a:rPr lang="zh-CN" altLang="en-US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商铺。</a:t>
            </a:r>
            <a:endParaRPr lang="zh-CN" altLang="en-US" sz="1800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bg"/>
          <p:cNvPicPr>
            <a:picLocks noChangeAspect="1"/>
          </p:cNvPicPr>
          <p:nvPr/>
        </p:nvPicPr>
        <p:blipFill>
          <a:blip r:embed="rId1"/>
          <a:srcRect t="15814" r="3576"/>
          <a:stretch>
            <a:fillRect/>
          </a:stretch>
        </p:blipFill>
        <p:spPr>
          <a:xfrm>
            <a:off x="323215" y="3391535"/>
            <a:ext cx="5688965" cy="32150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35560" y="5715"/>
            <a:ext cx="6550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</a:rPr>
              <a:t>1#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楼平面布置差异（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屋面层）：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00470" y="3281680"/>
            <a:ext cx="27768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1#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楼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屋面层原始平面图</a:t>
            </a:r>
            <a:endParaRPr lang="zh-CN" altLang="en-US" b="1" u="sng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372225" y="549275"/>
            <a:ext cx="2347595" cy="26282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p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楼平面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布置调整：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  <a:sym typeface="+mn-ea"/>
            </a:endParaRPr>
          </a:p>
          <a:p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 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 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 1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号楼建筑宽度增加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3.8m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，总建筑面积增加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22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17.0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2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平方米，本层建筑面积变更为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。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  <a:sym typeface="+mn-ea"/>
            </a:endParaRPr>
          </a:p>
          <a:p>
            <a:r>
              <a:rPr lang="zh-CN" altLang="en-US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   使用功能保持不变，仍为屋面设备机房</a:t>
            </a:r>
            <a:r>
              <a:rPr lang="zh-CN" altLang="en-US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层。</a:t>
            </a:r>
            <a:endParaRPr lang="zh-CN" altLang="en-US" sz="1800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95390" y="6309995"/>
            <a:ext cx="27768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1#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楼屋面层调整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后平面图</a:t>
            </a:r>
            <a:endParaRPr lang="zh-CN" altLang="en-US" b="1" u="sng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图片 9" descr="美博商贸综合体-1、2#楼及地库-建施_t20V4(1)_t806"/>
          <p:cNvPicPr>
            <a:picLocks noChangeAspect="1"/>
          </p:cNvPicPr>
          <p:nvPr/>
        </p:nvPicPr>
        <p:blipFill>
          <a:blip r:embed="rId2"/>
          <a:srcRect t="4194" r="1210" b="37184"/>
          <a:stretch>
            <a:fillRect/>
          </a:stretch>
        </p:blipFill>
        <p:spPr>
          <a:xfrm>
            <a:off x="323850" y="605155"/>
            <a:ext cx="5652135" cy="26079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5579745" y="1554480"/>
            <a:ext cx="3281680" cy="72009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29895" y="4716780"/>
            <a:ext cx="133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施工图</a:t>
            </a:r>
            <a:endParaRPr lang="zh-CN" altLang="en-US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804025" y="2199005"/>
            <a:ext cx="133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施工图</a:t>
            </a:r>
            <a:endParaRPr lang="zh-CN" altLang="en-US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11775" y="5733415"/>
            <a:ext cx="3629660" cy="645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1#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层数与原规划差异：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  <a:p>
            <a:r>
              <a:rPr 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原规划图为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10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层，现变更为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11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层；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560" y="5715"/>
            <a:ext cx="6550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</a:rPr>
              <a:t>1#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楼层数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变化差异：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52135" y="2562225"/>
            <a:ext cx="462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7F</a:t>
            </a:r>
            <a:endParaRPr lang="en-US" altLang="zh-CN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pic>
        <p:nvPicPr>
          <p:cNvPr id="2" name="图片 1" descr="美博商贸综合体-1、2#楼及地库-建施_t20V4(1)_t801"/>
          <p:cNvPicPr>
            <a:picLocks noChangeAspect="1"/>
          </p:cNvPicPr>
          <p:nvPr/>
        </p:nvPicPr>
        <p:blipFill>
          <a:blip r:embed="rId1"/>
          <a:srcRect l="3958" t="4194" r="-846" b="3407"/>
          <a:stretch>
            <a:fillRect/>
          </a:stretch>
        </p:blipFill>
        <p:spPr>
          <a:xfrm>
            <a:off x="323850" y="1266190"/>
            <a:ext cx="4251960" cy="38188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323850" y="4362450"/>
            <a:ext cx="68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1F</a:t>
            </a:r>
            <a:endParaRPr lang="en-US" altLang="zh-CN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3850" y="4002405"/>
            <a:ext cx="68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2F</a:t>
            </a:r>
            <a:endParaRPr lang="en-US" altLang="zh-CN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3850" y="3714115"/>
            <a:ext cx="68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3F</a:t>
            </a:r>
            <a:endParaRPr lang="en-US" altLang="zh-CN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3215" y="3426460"/>
            <a:ext cx="68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4F</a:t>
            </a:r>
            <a:endParaRPr lang="en-US" altLang="zh-CN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3850" y="3138170"/>
            <a:ext cx="68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5F</a:t>
            </a:r>
            <a:endParaRPr lang="en-US" altLang="zh-CN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3215" y="2893695"/>
            <a:ext cx="68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6F</a:t>
            </a:r>
            <a:endParaRPr lang="en-US" altLang="zh-CN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23215" y="2634615"/>
            <a:ext cx="68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7F</a:t>
            </a:r>
            <a:endParaRPr lang="en-US" altLang="zh-CN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23850" y="2362835"/>
            <a:ext cx="68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8F</a:t>
            </a:r>
            <a:endParaRPr lang="en-US" altLang="zh-CN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3850" y="2130425"/>
            <a:ext cx="68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9F</a:t>
            </a:r>
            <a:endParaRPr lang="en-US" altLang="zh-CN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23215" y="1873250"/>
            <a:ext cx="68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10F</a:t>
            </a:r>
            <a:endParaRPr lang="en-US" altLang="zh-CN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908175" y="4716780"/>
            <a:ext cx="133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原方案图</a:t>
            </a:r>
            <a:endParaRPr lang="zh-CN" altLang="en-US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pic>
        <p:nvPicPr>
          <p:cNvPr id="23" name="图片 22" descr="美博公寓楼单体报建修改2025.1.15_t801"/>
          <p:cNvPicPr>
            <a:picLocks noChangeAspect="1"/>
          </p:cNvPicPr>
          <p:nvPr/>
        </p:nvPicPr>
        <p:blipFill>
          <a:blip r:embed="rId2"/>
          <a:srcRect t="6353"/>
          <a:stretch>
            <a:fillRect/>
          </a:stretch>
        </p:blipFill>
        <p:spPr>
          <a:xfrm>
            <a:off x="4644390" y="1266190"/>
            <a:ext cx="4297680" cy="38188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6442075" y="4730750"/>
            <a:ext cx="133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施工图</a:t>
            </a:r>
            <a:endParaRPr lang="zh-CN" altLang="en-US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716145" y="4277360"/>
            <a:ext cx="68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1F</a:t>
            </a:r>
            <a:endParaRPr lang="en-US" altLang="zh-CN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716780" y="3980815"/>
            <a:ext cx="68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2F</a:t>
            </a:r>
            <a:endParaRPr lang="en-US" altLang="zh-CN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716780" y="3692525"/>
            <a:ext cx="68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3F</a:t>
            </a:r>
            <a:endParaRPr lang="en-US" altLang="zh-CN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716145" y="3404870"/>
            <a:ext cx="68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4F</a:t>
            </a:r>
            <a:endParaRPr lang="en-US" altLang="zh-CN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716145" y="3138170"/>
            <a:ext cx="68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5F</a:t>
            </a:r>
            <a:endParaRPr lang="en-US" altLang="zh-CN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716145" y="2872105"/>
            <a:ext cx="68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6F</a:t>
            </a:r>
            <a:endParaRPr lang="en-US" altLang="zh-CN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716145" y="2613025"/>
            <a:ext cx="68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7F</a:t>
            </a:r>
            <a:endParaRPr lang="en-US" altLang="zh-CN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716780" y="2341245"/>
            <a:ext cx="68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8F</a:t>
            </a:r>
            <a:endParaRPr lang="en-US" altLang="zh-CN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716780" y="2108835"/>
            <a:ext cx="68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9F</a:t>
            </a:r>
            <a:endParaRPr lang="en-US" altLang="zh-CN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644390" y="1851660"/>
            <a:ext cx="68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10F</a:t>
            </a:r>
            <a:endParaRPr lang="en-US" altLang="zh-CN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644390" y="1616710"/>
            <a:ext cx="687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11F</a:t>
            </a:r>
            <a:endParaRPr lang="en-US" altLang="zh-CN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400040" y="1337945"/>
            <a:ext cx="3586480" cy="635635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6731635" y="1922780"/>
            <a:ext cx="133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新增一层</a:t>
            </a:r>
            <a:endParaRPr lang="zh-CN" altLang="en-US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" name="图片 19" descr="美博商贸综合体-3#楼-建施_t3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035" y="621030"/>
            <a:ext cx="4745355" cy="33172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 descr="美博公寓楼单体报建修改2025.1.15_t801"/>
          <p:cNvPicPr>
            <a:picLocks noChangeAspect="1"/>
          </p:cNvPicPr>
          <p:nvPr/>
        </p:nvPicPr>
        <p:blipFill>
          <a:blip r:embed="rId2"/>
          <a:srcRect l="3153" t="5927" r="1563" b="3983"/>
          <a:stretch>
            <a:fillRect/>
          </a:stretch>
        </p:blipFill>
        <p:spPr>
          <a:xfrm>
            <a:off x="279400" y="3806190"/>
            <a:ext cx="4746625" cy="2981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 descr="美博公寓楼单体报建修改2025.1.15_t801"/>
          <p:cNvPicPr>
            <a:picLocks noChangeAspect="1"/>
          </p:cNvPicPr>
          <p:nvPr/>
        </p:nvPicPr>
        <p:blipFill>
          <a:blip r:embed="rId3"/>
          <a:srcRect l="13371" t="7352" r="7535" b="12852"/>
          <a:stretch>
            <a:fillRect/>
          </a:stretch>
        </p:blipFill>
        <p:spPr>
          <a:xfrm>
            <a:off x="5521960" y="574040"/>
            <a:ext cx="3549650" cy="3800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矩形 7"/>
          <p:cNvSpPr/>
          <p:nvPr/>
        </p:nvSpPr>
        <p:spPr>
          <a:xfrm>
            <a:off x="6201410" y="836930"/>
            <a:ext cx="1978025" cy="72009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034415" y="4204335"/>
            <a:ext cx="3537585" cy="38735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67995" y="6381750"/>
            <a:ext cx="133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施工图</a:t>
            </a:r>
            <a:endParaRPr lang="zh-CN" altLang="en-US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593715" y="3934460"/>
            <a:ext cx="133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施工图</a:t>
            </a:r>
            <a:endParaRPr lang="zh-CN" altLang="en-US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580380" y="5733415"/>
            <a:ext cx="3361055" cy="645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3#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层数与原规划差异：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  <a:p>
            <a:r>
              <a:rPr 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原规划图为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6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层，现变更为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7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层；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560" y="5715"/>
            <a:ext cx="6550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</a:rPr>
              <a:t>3#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楼层数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变化差异：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660515" y="1554480"/>
            <a:ext cx="1118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新增一层标准层</a:t>
            </a:r>
            <a:endParaRPr lang="zh-CN" altLang="en-US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96240" y="3429635"/>
            <a:ext cx="133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原方案图</a:t>
            </a:r>
            <a:endParaRPr lang="zh-CN" altLang="en-US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96240" y="2781300"/>
            <a:ext cx="6870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1F</a:t>
            </a:r>
            <a:endParaRPr lang="en-US" altLang="zh-CN" sz="1600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96240" y="2503805"/>
            <a:ext cx="6870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2F</a:t>
            </a:r>
            <a:endParaRPr lang="en-US" altLang="zh-CN" sz="1600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96240" y="2213610"/>
            <a:ext cx="6870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3F</a:t>
            </a:r>
            <a:endParaRPr lang="en-US" altLang="zh-CN" sz="1600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95605" y="1988820"/>
            <a:ext cx="6870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4F</a:t>
            </a:r>
            <a:endParaRPr lang="en-US" altLang="zh-CN" sz="1600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96240" y="1751330"/>
            <a:ext cx="6870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5F</a:t>
            </a:r>
            <a:endParaRPr lang="en-US" altLang="zh-CN" sz="1600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96240" y="1473835"/>
            <a:ext cx="6870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6F</a:t>
            </a:r>
            <a:endParaRPr lang="en-US" altLang="zh-CN" sz="1600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51460" y="5805170"/>
            <a:ext cx="6870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1F</a:t>
            </a:r>
            <a:endParaRPr lang="en-US" altLang="zh-CN" sz="1600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51460" y="5527675"/>
            <a:ext cx="6870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2F</a:t>
            </a:r>
            <a:endParaRPr lang="en-US" altLang="zh-CN" sz="1600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51460" y="5237480"/>
            <a:ext cx="6870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3F</a:t>
            </a:r>
            <a:endParaRPr lang="en-US" altLang="zh-CN" sz="1600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50825" y="5012690"/>
            <a:ext cx="6870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4F</a:t>
            </a:r>
            <a:endParaRPr lang="en-US" altLang="zh-CN" sz="1600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51460" y="4775200"/>
            <a:ext cx="6870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5F</a:t>
            </a:r>
            <a:endParaRPr lang="en-US" altLang="zh-CN" sz="1600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51460" y="4497705"/>
            <a:ext cx="6870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6F</a:t>
            </a:r>
            <a:endParaRPr lang="en-US" altLang="zh-CN" sz="1600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50825" y="4254500"/>
            <a:ext cx="6870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7F</a:t>
            </a:r>
            <a:endParaRPr lang="en-US" altLang="zh-CN" sz="1600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052320" y="4580890"/>
            <a:ext cx="1118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新增一层标准层</a:t>
            </a:r>
            <a:endParaRPr lang="zh-CN" altLang="en-US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156325" y="480695"/>
            <a:ext cx="2727325" cy="29552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p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地下车库平面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布置调整：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  <a:sym typeface="+mn-ea"/>
            </a:endParaRPr>
          </a:p>
          <a:p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将原始方案地下二层修改为地下一层，</a:t>
            </a:r>
            <a:r>
              <a:rPr 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原人防区域位于地下二层，人防面积为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2382.15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㎡，原地下车库总面积为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6875.15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㎡；变更后地库面积为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5089.50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㎡，其中人</a:t>
            </a:r>
            <a:r>
              <a:rPr 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面积为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2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574.1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2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㎡。</a:t>
            </a:r>
            <a:endParaRPr lang="en-US" altLang="zh-CN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560" y="5715"/>
            <a:ext cx="6550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地下车库平面布置差异：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pic>
        <p:nvPicPr>
          <p:cNvPr id="7" name="图片 6" descr="6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476885"/>
            <a:ext cx="5752465" cy="28816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 descr="112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3501390"/>
            <a:ext cx="5827395" cy="26917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51460" y="5877560"/>
            <a:ext cx="2404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原地下一层方案图</a:t>
            </a:r>
            <a:endParaRPr lang="zh-CN" altLang="en-US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9705" y="2997200"/>
            <a:ext cx="2404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原地下二层方案图</a:t>
            </a:r>
            <a:endParaRPr lang="zh-CN" altLang="en-US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59840" y="1917065"/>
            <a:ext cx="2404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防护单元一</a:t>
            </a:r>
            <a:endParaRPr lang="zh-CN" altLang="en-US">
              <a:solidFill>
                <a:schemeClr val="tx1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140200" y="1196975"/>
            <a:ext cx="2404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防护单元二</a:t>
            </a:r>
            <a:endParaRPr lang="zh-CN" altLang="en-US">
              <a:solidFill>
                <a:schemeClr val="tx1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pic>
        <p:nvPicPr>
          <p:cNvPr id="3" name="图片 2" descr="企业微信截图_174004074316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660" y="4104005"/>
            <a:ext cx="700405" cy="2857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538720" y="4077335"/>
            <a:ext cx="2404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人防区域</a:t>
            </a:r>
            <a:endParaRPr lang="zh-CN" altLang="en-US">
              <a:solidFill>
                <a:schemeClr val="tx1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5560" y="5715"/>
            <a:ext cx="6550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地下车库平面布置差异：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pic>
        <p:nvPicPr>
          <p:cNvPr id="5" name="图片 4" descr="美博公寓楼单体报建修改2025.1.15_t801"/>
          <p:cNvPicPr>
            <a:picLocks noChangeAspect="1"/>
          </p:cNvPicPr>
          <p:nvPr/>
        </p:nvPicPr>
        <p:blipFill>
          <a:blip r:embed="rId1"/>
          <a:srcRect r="-35"/>
          <a:stretch>
            <a:fillRect/>
          </a:stretch>
        </p:blipFill>
        <p:spPr>
          <a:xfrm>
            <a:off x="107315" y="764540"/>
            <a:ext cx="9001125" cy="5086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179705" y="5482590"/>
            <a:ext cx="2404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施工图</a:t>
            </a:r>
            <a:endParaRPr lang="zh-CN" altLang="en-US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pic>
        <p:nvPicPr>
          <p:cNvPr id="6" name="图片 5" descr="企业微信截图_174004074316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125" y="5949950"/>
            <a:ext cx="700405" cy="2857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322185" y="5923280"/>
            <a:ext cx="2404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人防区域</a:t>
            </a:r>
            <a:endParaRPr lang="zh-CN" altLang="en-US">
              <a:solidFill>
                <a:schemeClr val="tx1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6085840" y="3231515"/>
            <a:ext cx="2550795" cy="1127125"/>
          </a:xfrm>
          <a:custGeom>
            <a:avLst/>
            <a:gdLst>
              <a:gd name="connisteX0" fmla="*/ 2515870 w 2550795"/>
              <a:gd name="connsiteY0" fmla="*/ 0 h 1127125"/>
              <a:gd name="connisteX1" fmla="*/ 8255 w 2550795"/>
              <a:gd name="connsiteY1" fmla="*/ 0 h 1127125"/>
              <a:gd name="connisteX2" fmla="*/ 0 w 2550795"/>
              <a:gd name="connsiteY2" fmla="*/ 1101090 h 1127125"/>
              <a:gd name="connisteX3" fmla="*/ 2550795 w 2550795"/>
              <a:gd name="connsiteY3" fmla="*/ 1127125 h 1127125"/>
              <a:gd name="connisteX4" fmla="*/ 2515870 w 2550795"/>
              <a:gd name="connsiteY4" fmla="*/ 0 h 11271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550795" h="1127125">
                <a:moveTo>
                  <a:pt x="2515870" y="0"/>
                </a:moveTo>
                <a:lnTo>
                  <a:pt x="8255" y="0"/>
                </a:lnTo>
                <a:lnTo>
                  <a:pt x="0" y="1101090"/>
                </a:lnTo>
                <a:lnTo>
                  <a:pt x="2550795" y="1127125"/>
                </a:lnTo>
                <a:lnTo>
                  <a:pt x="2515870" y="0"/>
                </a:lnTo>
                <a:close/>
              </a:path>
            </a:pathLst>
          </a:custGeom>
          <a:solidFill>
            <a:srgbClr val="FF0000">
              <a:alpha val="6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588760" y="6381115"/>
            <a:ext cx="720090" cy="250825"/>
          </a:xfrm>
          <a:prstGeom prst="rect">
            <a:avLst/>
          </a:prstGeom>
          <a:solidFill>
            <a:srgbClr val="FF0000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322185" y="6320790"/>
            <a:ext cx="2404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新增区域</a:t>
            </a:r>
            <a:endParaRPr lang="zh-CN" altLang="en-US">
              <a:solidFill>
                <a:schemeClr val="tx1"/>
              </a:solidFill>
              <a:latin typeface="汉仪长宋简" panose="02010600000101010101" charset="-122"/>
              <a:ea typeface="汉仪长宋简" panose="0201060000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5724525" y="260350"/>
            <a:ext cx="2369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u="sng">
                <a:latin typeface="汉仪长宋简" panose="02010600000101010101" charset="-122"/>
                <a:ea typeface="汉仪长宋简" panose="02010600000101010101" charset="-122"/>
              </a:rPr>
              <a:t>调整后经济指标</a:t>
            </a:r>
            <a:endParaRPr lang="zh-CN" altLang="en-US" u="sng"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188085" y="260350"/>
            <a:ext cx="2369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u="sng">
                <a:latin typeface="汉仪长宋简" panose="02010600000101010101" charset="-122"/>
                <a:ea typeface="汉仪长宋简" panose="02010600000101010101" charset="-122"/>
              </a:rPr>
              <a:t>原方案经济指标</a:t>
            </a:r>
            <a:endParaRPr lang="zh-CN" altLang="en-US" u="sng"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07950" y="259715"/>
            <a:ext cx="4464050" cy="648144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4572000" y="260350"/>
            <a:ext cx="4464050" cy="648144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6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05" y="764540"/>
            <a:ext cx="4055745" cy="5702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 descr="88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1540" y="777240"/>
            <a:ext cx="4248785" cy="56769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323850" y="404495"/>
            <a:ext cx="8644255" cy="49847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>
                <a:latin typeface="汉仪长宋简" panose="02010600000101010101" charset="-122"/>
                <a:ea typeface="汉仪长宋简" panose="02010600000101010101" charset="-122"/>
              </a:rPr>
              <a:t>调整后</a:t>
            </a:r>
            <a:r>
              <a:rPr lang="zh-CN" altLang="en-US" sz="2600"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方案</a:t>
            </a:r>
            <a:r>
              <a:rPr lang="zh-CN" altLang="en-US" sz="2600">
                <a:latin typeface="汉仪长宋简" panose="02010600000101010101" charset="-122"/>
                <a:ea typeface="汉仪长宋简" panose="02010600000101010101" charset="-122"/>
              </a:rPr>
              <a:t>经济指标与原方案经济指标差异：</a:t>
            </a:r>
            <a:endParaRPr lang="zh-CN" altLang="en-US" sz="2600">
              <a:latin typeface="汉仪长宋简" panose="02010600000101010101" charset="-122"/>
              <a:ea typeface="汉仪长宋简" panose="02010600000101010101" charset="-122"/>
            </a:endParaRPr>
          </a:p>
          <a:p>
            <a:r>
              <a:rPr lang="zh-CN" altLang="en-US" sz="2600">
                <a:latin typeface="汉仪长宋简" panose="02010600000101010101" charset="-122"/>
                <a:ea typeface="汉仪长宋简" panose="02010600000101010101" charset="-122"/>
              </a:rPr>
              <a:t> </a:t>
            </a:r>
            <a:r>
              <a:rPr lang="en-US" altLang="zh-CN" sz="2600">
                <a:latin typeface="汉仪长宋简" panose="02010600000101010101" charset="-122"/>
                <a:ea typeface="汉仪长宋简" panose="02010600000101010101" charset="-122"/>
              </a:rPr>
              <a:t> 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总用地面积增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比原报规图大672.78平米</a:t>
            </a:r>
            <a:r>
              <a:rPr lang="zh-CN" altLang="en-US" sz="26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，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建筑总面积比原报规图大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672.78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平米，地上总的建筑面积较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原报规图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增加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78.53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平米，容积率由原报规图中的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3.47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减少至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3.38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，地下面积减少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1785.65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平米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,</a:t>
            </a:r>
            <a:r>
              <a:rPr 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1#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楼面积增加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2217.02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平米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，</a:t>
            </a:r>
            <a:r>
              <a:rPr 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3#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楼面积增加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346.29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平米，人防面积增加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642.13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平米，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地上车位增加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147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个，地下车位减少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127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个，总的车位数增加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20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个，非机动车车位增加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239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个；</a:t>
            </a:r>
            <a:endParaRPr lang="zh-CN" altLang="en-US" sz="2000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  <a:p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   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原因：（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1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）因用地面积增大，将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1#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楼轮廓线扩大，占地面积增大，人防面积因此发生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变化；</a:t>
            </a:r>
            <a:endParaRPr lang="zh-CN" altLang="en-US" sz="2000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  <a:p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 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        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（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2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）</a:t>
            </a:r>
            <a:r>
              <a:rPr 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1#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楼增加至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11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层，面积增大，计容面积发生变化，导致容积率发生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变化；</a:t>
            </a:r>
            <a:endParaRPr lang="zh-CN" altLang="en-US" sz="2000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  <a:p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 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        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（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3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）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1#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楼平面布置调整，屋面机房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面积增加；</a:t>
            </a:r>
            <a:endParaRPr lang="zh-CN" altLang="en-US" sz="2000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  <a:p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 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        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（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4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）地下车库外轮廓调整，并且减少一层，地库建筑面积减少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1785.65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平米；</a:t>
            </a:r>
            <a:endParaRPr lang="zh-CN" altLang="en-US" sz="2600">
              <a:latin typeface="汉仪长宋简" panose="02010600000101010101" charset="-122"/>
              <a:ea typeface="汉仪长宋简" panose="02010600000101010101" charset="-122"/>
            </a:endParaRPr>
          </a:p>
          <a:p>
            <a:r>
              <a:rPr lang="en-US" altLang="zh-CN" sz="2600">
                <a:latin typeface="汉仪长宋简" panose="02010600000101010101" charset="-122"/>
                <a:ea typeface="汉仪长宋简" panose="02010600000101010101" charset="-122"/>
              </a:rPr>
              <a:t>    </a:t>
            </a:r>
            <a:endParaRPr lang="en-US" altLang="zh-CN" sz="2600">
              <a:latin typeface="汉仪长宋简" panose="02010600000101010101" charset="-122"/>
              <a:ea typeface="汉仪长宋简" panose="0201060000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5560" y="5715"/>
            <a:ext cx="6550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用地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界线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差异：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0340" y="6021705"/>
            <a:ext cx="8932545" cy="64516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 b="1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用地界线与原报规存在差异：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为满足销售需求，将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1#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楼轮廓变化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，用地面积增大，原总用地面积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6491.00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㎡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（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9.7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亩）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，新增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DK3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，总用地面积变更为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7380.43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㎡（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11.07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亩）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。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</p:txBody>
      </p:sp>
      <p:pic>
        <p:nvPicPr>
          <p:cNvPr id="3" name="图片 2" descr="美博规划报建总平面图_t301"/>
          <p:cNvPicPr>
            <a:picLocks noChangeAspect="1"/>
          </p:cNvPicPr>
          <p:nvPr/>
        </p:nvPicPr>
        <p:blipFill>
          <a:blip r:embed="rId1"/>
          <a:srcRect l="13830" r="24739"/>
          <a:stretch>
            <a:fillRect/>
          </a:stretch>
        </p:blipFill>
        <p:spPr>
          <a:xfrm>
            <a:off x="107950" y="404495"/>
            <a:ext cx="4396740" cy="55956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 descr="美博公寓楼规划报建总平面图2025.1.8_t20V2_t801"/>
          <p:cNvPicPr>
            <a:picLocks noChangeAspect="1"/>
          </p:cNvPicPr>
          <p:nvPr/>
        </p:nvPicPr>
        <p:blipFill>
          <a:blip r:embed="rId2"/>
          <a:srcRect l="12311" r="24499"/>
          <a:stretch>
            <a:fillRect/>
          </a:stretch>
        </p:blipFill>
        <p:spPr>
          <a:xfrm>
            <a:off x="4549775" y="405130"/>
            <a:ext cx="4522470" cy="55949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任意多边形 5"/>
          <p:cNvSpPr/>
          <p:nvPr/>
        </p:nvSpPr>
        <p:spPr>
          <a:xfrm>
            <a:off x="7693025" y="1080770"/>
            <a:ext cx="1143000" cy="2409825"/>
          </a:xfrm>
          <a:custGeom>
            <a:avLst/>
            <a:gdLst>
              <a:gd name="connisteX0" fmla="*/ 66675 w 1143000"/>
              <a:gd name="connsiteY0" fmla="*/ 0 h 2409825"/>
              <a:gd name="connisteX1" fmla="*/ 1143000 w 1143000"/>
              <a:gd name="connsiteY1" fmla="*/ 476250 h 2409825"/>
              <a:gd name="connisteX2" fmla="*/ 352425 w 1143000"/>
              <a:gd name="connsiteY2" fmla="*/ 2047875 h 2409825"/>
              <a:gd name="connisteX3" fmla="*/ 152400 w 1143000"/>
              <a:gd name="connsiteY3" fmla="*/ 2409825 h 2409825"/>
              <a:gd name="connisteX4" fmla="*/ 180975 w 1143000"/>
              <a:gd name="connsiteY4" fmla="*/ 2181225 h 2409825"/>
              <a:gd name="connisteX5" fmla="*/ 390525 w 1143000"/>
              <a:gd name="connsiteY5" fmla="*/ 1809750 h 2409825"/>
              <a:gd name="connisteX6" fmla="*/ 419100 w 1143000"/>
              <a:gd name="connsiteY6" fmla="*/ 1543050 h 2409825"/>
              <a:gd name="connisteX7" fmla="*/ 0 w 1143000"/>
              <a:gd name="connsiteY7" fmla="*/ 1009650 h 2409825"/>
              <a:gd name="connisteX8" fmla="*/ 57150 w 1143000"/>
              <a:gd name="connsiteY8" fmla="*/ 771525 h 2409825"/>
              <a:gd name="connisteX9" fmla="*/ 257175 w 1143000"/>
              <a:gd name="connsiteY9" fmla="*/ 219075 h 2409825"/>
              <a:gd name="connisteX10" fmla="*/ 209550 w 1143000"/>
              <a:gd name="connsiteY10" fmla="*/ 76200 h 2409825"/>
              <a:gd name="connisteX11" fmla="*/ 66675 w 1143000"/>
              <a:gd name="connsiteY11" fmla="*/ 0 h 24098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1143000" h="2409825">
                <a:moveTo>
                  <a:pt x="66675" y="0"/>
                </a:moveTo>
                <a:lnTo>
                  <a:pt x="1143000" y="476250"/>
                </a:lnTo>
                <a:lnTo>
                  <a:pt x="352425" y="2047875"/>
                </a:lnTo>
                <a:lnTo>
                  <a:pt x="152400" y="2409825"/>
                </a:lnTo>
                <a:lnTo>
                  <a:pt x="180975" y="2181225"/>
                </a:lnTo>
                <a:lnTo>
                  <a:pt x="390525" y="1809750"/>
                </a:lnTo>
                <a:lnTo>
                  <a:pt x="419100" y="1543050"/>
                </a:lnTo>
                <a:lnTo>
                  <a:pt x="0" y="1009650"/>
                </a:lnTo>
                <a:lnTo>
                  <a:pt x="57150" y="771525"/>
                </a:lnTo>
                <a:lnTo>
                  <a:pt x="257175" y="219075"/>
                </a:lnTo>
                <a:lnTo>
                  <a:pt x="209550" y="76200"/>
                </a:lnTo>
                <a:lnTo>
                  <a:pt x="66675" y="0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80340" y="5517515"/>
            <a:ext cx="133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原</a:t>
            </a:r>
            <a:r>
              <a:rPr lang="zh-CN" altLang="en-US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报规图</a:t>
            </a:r>
            <a:endParaRPr lang="zh-CN" altLang="en-US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44390" y="5517515"/>
            <a:ext cx="133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最终</a:t>
            </a:r>
            <a:r>
              <a:rPr lang="zh-CN" altLang="en-US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报规图</a:t>
            </a:r>
            <a:endParaRPr lang="zh-CN" altLang="en-US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5560" y="5715"/>
            <a:ext cx="6550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地上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建筑差异：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0505" y="5877560"/>
            <a:ext cx="8832215" cy="95186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noAutofit/>
          </a:bodyPr>
          <a:p>
            <a:r>
              <a:rPr lang="zh-CN" altLang="en-US" b="1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地上建筑轮廓原报规存在差异：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为满足销售需求，将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楼轮廓变化，层数增加一层，建筑面积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增加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2217.0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2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平方米，计容面积增加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2217.02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平方米；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将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3#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楼层数增加一层，建筑面积增加</a:t>
            </a:r>
            <a:r>
              <a:rPr lang="en-US" altLang="zh-CN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346.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2</a:t>
            </a:r>
            <a:r>
              <a:rPr lang="en-US" altLang="zh-CN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9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平方米，计容面积增加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346.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29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。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</p:txBody>
      </p:sp>
      <p:pic>
        <p:nvPicPr>
          <p:cNvPr id="3" name="图片 2" descr="美博规划报建总平面图_t30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3830" r="24739"/>
          <a:stretch>
            <a:fillRect/>
          </a:stretch>
        </p:blipFill>
        <p:spPr>
          <a:xfrm>
            <a:off x="107950" y="332740"/>
            <a:ext cx="4396740" cy="55956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 descr="美博公寓楼规划报建总平面图2025.1.8_t20V2_t80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2311" r="24499"/>
          <a:stretch>
            <a:fillRect/>
          </a:stretch>
        </p:blipFill>
        <p:spPr>
          <a:xfrm>
            <a:off x="4549775" y="333375"/>
            <a:ext cx="4522470" cy="55949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任意多边形 13"/>
          <p:cNvSpPr/>
          <p:nvPr>
            <p:custDataLst>
              <p:tags r:id="rId5"/>
            </p:custDataLst>
          </p:nvPr>
        </p:nvSpPr>
        <p:spPr>
          <a:xfrm>
            <a:off x="2381250" y="1352550"/>
            <a:ext cx="790575" cy="1209675"/>
          </a:xfrm>
          <a:custGeom>
            <a:avLst/>
            <a:gdLst>
              <a:gd name="connisteX0" fmla="*/ 473075 w 790575"/>
              <a:gd name="connsiteY0" fmla="*/ 0 h 1209675"/>
              <a:gd name="connisteX1" fmla="*/ 0 w 790575"/>
              <a:gd name="connsiteY1" fmla="*/ 1054100 h 1209675"/>
              <a:gd name="connisteX2" fmla="*/ 307975 w 790575"/>
              <a:gd name="connsiteY2" fmla="*/ 1209675 h 1209675"/>
              <a:gd name="connisteX3" fmla="*/ 790575 w 790575"/>
              <a:gd name="connsiteY3" fmla="*/ 136525 h 1209675"/>
              <a:gd name="connisteX4" fmla="*/ 473075 w 790575"/>
              <a:gd name="connsiteY4" fmla="*/ 0 h 120967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790575" h="1209675">
                <a:moveTo>
                  <a:pt x="473075" y="0"/>
                </a:moveTo>
                <a:lnTo>
                  <a:pt x="0" y="1054100"/>
                </a:lnTo>
                <a:lnTo>
                  <a:pt x="307975" y="1209675"/>
                </a:lnTo>
                <a:lnTo>
                  <a:pt x="790575" y="136525"/>
                </a:lnTo>
                <a:lnTo>
                  <a:pt x="473075" y="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>
            <p:custDataLst>
              <p:tags r:id="rId6"/>
            </p:custDataLst>
          </p:nvPr>
        </p:nvSpPr>
        <p:spPr>
          <a:xfrm>
            <a:off x="6919595" y="1352550"/>
            <a:ext cx="902335" cy="1242060"/>
          </a:xfrm>
          <a:custGeom>
            <a:avLst/>
            <a:gdLst>
              <a:gd name="connsiteX0" fmla="*/ 745 w 1421"/>
              <a:gd name="connsiteY0" fmla="*/ 0 h 1956"/>
              <a:gd name="connsiteX1" fmla="*/ 0 w 1421"/>
              <a:gd name="connsiteY1" fmla="*/ 1660 h 1956"/>
              <a:gd name="connsiteX2" fmla="*/ 682 w 1421"/>
              <a:gd name="connsiteY2" fmla="*/ 1956 h 1956"/>
              <a:gd name="connsiteX3" fmla="*/ 1421 w 1421"/>
              <a:gd name="connsiteY3" fmla="*/ 288 h 1956"/>
              <a:gd name="connsiteX4" fmla="*/ 745 w 1421"/>
              <a:gd name="connsiteY4" fmla="*/ 0 h 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" h="1956">
                <a:moveTo>
                  <a:pt x="745" y="0"/>
                </a:moveTo>
                <a:lnTo>
                  <a:pt x="0" y="1660"/>
                </a:lnTo>
                <a:lnTo>
                  <a:pt x="682" y="1956"/>
                </a:lnTo>
                <a:lnTo>
                  <a:pt x="1421" y="288"/>
                </a:lnTo>
                <a:lnTo>
                  <a:pt x="745" y="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80340" y="5517515"/>
            <a:ext cx="133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原</a:t>
            </a:r>
            <a:r>
              <a:rPr lang="zh-CN" altLang="en-US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报规图</a:t>
            </a:r>
            <a:endParaRPr lang="zh-CN" altLang="en-US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644390" y="5517515"/>
            <a:ext cx="133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最终</a:t>
            </a:r>
            <a:r>
              <a:rPr lang="zh-CN" altLang="en-US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报规图</a:t>
            </a:r>
            <a:endParaRPr lang="zh-CN" altLang="en-US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5560" y="5715"/>
            <a:ext cx="6550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地上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配套设施差异：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3850" y="6021705"/>
            <a:ext cx="8667115" cy="64516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 b="1"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地上配套设施</a:t>
            </a:r>
            <a:r>
              <a:rPr lang="zh-CN" altLang="en-US" b="1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与原报规存在差异：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因建筑面积发生变化，车位配比变化，原报规图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地上机动车停车位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3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个，增加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147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个。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</p:txBody>
      </p:sp>
      <p:pic>
        <p:nvPicPr>
          <p:cNvPr id="3" name="图片 2" descr="美博规划报建总平面图_t301"/>
          <p:cNvPicPr>
            <a:picLocks noChangeAspect="1"/>
          </p:cNvPicPr>
          <p:nvPr/>
        </p:nvPicPr>
        <p:blipFill>
          <a:blip r:embed="rId1"/>
          <a:srcRect l="13830" r="24739"/>
          <a:stretch>
            <a:fillRect/>
          </a:stretch>
        </p:blipFill>
        <p:spPr>
          <a:xfrm>
            <a:off x="107950" y="332740"/>
            <a:ext cx="4396740" cy="55956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 descr="美博公寓楼规划报建总平面图2025.1.8_t20V2_t801"/>
          <p:cNvPicPr>
            <a:picLocks noChangeAspect="1"/>
          </p:cNvPicPr>
          <p:nvPr/>
        </p:nvPicPr>
        <p:blipFill>
          <a:blip r:embed="rId2"/>
          <a:srcRect l="12311" r="24499"/>
          <a:stretch>
            <a:fillRect/>
          </a:stretch>
        </p:blipFill>
        <p:spPr>
          <a:xfrm>
            <a:off x="4549775" y="333375"/>
            <a:ext cx="4522470" cy="55949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180340" y="5517515"/>
            <a:ext cx="133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原</a:t>
            </a:r>
            <a:r>
              <a:rPr lang="zh-CN" altLang="en-US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报规图</a:t>
            </a:r>
            <a:endParaRPr lang="zh-CN" altLang="en-US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44390" y="5517515"/>
            <a:ext cx="133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最终</a:t>
            </a:r>
            <a:r>
              <a:rPr lang="zh-CN" altLang="en-US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sym typeface="+mn-ea"/>
              </a:rPr>
              <a:t>报规图</a:t>
            </a:r>
            <a:endParaRPr lang="zh-CN" altLang="en-US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8023225" y="1147445"/>
            <a:ext cx="547370" cy="361950"/>
          </a:xfrm>
          <a:custGeom>
            <a:avLst/>
            <a:gdLst>
              <a:gd name="connisteX0" fmla="*/ 57150 w 547370"/>
              <a:gd name="connsiteY0" fmla="*/ 0 h 361950"/>
              <a:gd name="connisteX1" fmla="*/ 0 w 547370"/>
              <a:gd name="connsiteY1" fmla="*/ 138430 h 361950"/>
              <a:gd name="connisteX2" fmla="*/ 490220 w 547370"/>
              <a:gd name="connsiteY2" fmla="*/ 361950 h 361950"/>
              <a:gd name="connisteX3" fmla="*/ 547370 w 547370"/>
              <a:gd name="connsiteY3" fmla="*/ 238125 h 361950"/>
              <a:gd name="connisteX4" fmla="*/ 57150 w 547370"/>
              <a:gd name="connsiteY4" fmla="*/ 0 h 3619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547370" h="361950">
                <a:moveTo>
                  <a:pt x="57150" y="0"/>
                </a:moveTo>
                <a:lnTo>
                  <a:pt x="0" y="138430"/>
                </a:lnTo>
                <a:lnTo>
                  <a:pt x="490220" y="361950"/>
                </a:lnTo>
                <a:lnTo>
                  <a:pt x="547370" y="238125"/>
                </a:lnTo>
                <a:lnTo>
                  <a:pt x="57150" y="0"/>
                </a:lnTo>
                <a:close/>
              </a:path>
            </a:pathLst>
          </a:cu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7713345" y="1528445"/>
            <a:ext cx="723900" cy="1043305"/>
          </a:xfrm>
          <a:custGeom>
            <a:avLst/>
            <a:gdLst>
              <a:gd name="connisteX0" fmla="*/ 457200 w 723900"/>
              <a:gd name="connsiteY0" fmla="*/ 0 h 1043305"/>
              <a:gd name="connisteX1" fmla="*/ 0 w 723900"/>
              <a:gd name="connsiteY1" fmla="*/ 933450 h 1043305"/>
              <a:gd name="connisteX2" fmla="*/ 252730 w 723900"/>
              <a:gd name="connsiteY2" fmla="*/ 1043305 h 1043305"/>
              <a:gd name="connisteX3" fmla="*/ 723900 w 723900"/>
              <a:gd name="connsiteY3" fmla="*/ 109855 h 1043305"/>
              <a:gd name="connisteX4" fmla="*/ 457200 w 723900"/>
              <a:gd name="connsiteY4" fmla="*/ 0 h 10433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723900" h="1043305">
                <a:moveTo>
                  <a:pt x="457200" y="0"/>
                </a:moveTo>
                <a:lnTo>
                  <a:pt x="0" y="933450"/>
                </a:lnTo>
                <a:lnTo>
                  <a:pt x="252730" y="1043305"/>
                </a:lnTo>
                <a:lnTo>
                  <a:pt x="723900" y="109855"/>
                </a:lnTo>
                <a:lnTo>
                  <a:pt x="457200" y="0"/>
                </a:lnTo>
                <a:close/>
              </a:path>
            </a:pathLst>
          </a:cu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>
            <a:off x="8065770" y="1447800"/>
            <a:ext cx="762000" cy="1318895"/>
          </a:xfrm>
          <a:custGeom>
            <a:avLst/>
            <a:gdLst>
              <a:gd name="connisteX0" fmla="*/ 628650 w 762000"/>
              <a:gd name="connsiteY0" fmla="*/ 0 h 1318895"/>
              <a:gd name="connisteX1" fmla="*/ 0 w 762000"/>
              <a:gd name="connsiteY1" fmla="*/ 1266825 h 1318895"/>
              <a:gd name="connisteX2" fmla="*/ 133350 w 762000"/>
              <a:gd name="connsiteY2" fmla="*/ 1318895 h 1318895"/>
              <a:gd name="connisteX3" fmla="*/ 762000 w 762000"/>
              <a:gd name="connsiteY3" fmla="*/ 57150 h 1318895"/>
              <a:gd name="connisteX4" fmla="*/ 628650 w 762000"/>
              <a:gd name="connsiteY4" fmla="*/ 0 h 13188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762000" h="1318895">
                <a:moveTo>
                  <a:pt x="628650" y="0"/>
                </a:moveTo>
                <a:lnTo>
                  <a:pt x="0" y="1266825"/>
                </a:lnTo>
                <a:lnTo>
                  <a:pt x="133350" y="1318895"/>
                </a:lnTo>
                <a:lnTo>
                  <a:pt x="762000" y="57150"/>
                </a:lnTo>
                <a:lnTo>
                  <a:pt x="628650" y="0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美博商贸综合体-1、2#楼及地库-建施_t20V4(1)_t801"/>
          <p:cNvPicPr>
            <a:picLocks noChangeAspect="1"/>
          </p:cNvPicPr>
          <p:nvPr/>
        </p:nvPicPr>
        <p:blipFill>
          <a:blip r:embed="rId1"/>
          <a:srcRect b="17920"/>
          <a:stretch>
            <a:fillRect/>
          </a:stretch>
        </p:blipFill>
        <p:spPr>
          <a:xfrm>
            <a:off x="251460" y="379730"/>
            <a:ext cx="5895340" cy="30194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372225" y="404495"/>
            <a:ext cx="2347595" cy="2506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p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楼平面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布置调整：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  <a:sym typeface="+mn-ea"/>
            </a:endParaRPr>
          </a:p>
          <a:p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 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 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 1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号楼建筑宽度增加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3.8m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，总建筑面积增加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22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17.0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2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平方米，本层建筑面积变更为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。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  <a:sym typeface="+mn-ea"/>
            </a:endParaRPr>
          </a:p>
          <a:p>
            <a:r>
              <a:rPr lang="zh-CN" altLang="en-US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   使用功能保持不变，仍为</a:t>
            </a:r>
            <a:r>
              <a:rPr lang="zh-CN" altLang="en-US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商铺。</a:t>
            </a:r>
            <a:endParaRPr lang="zh-CN" altLang="en-US" sz="1800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560" y="5715"/>
            <a:ext cx="6550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</a:rPr>
              <a:t>1#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楼平面布置差异（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一层）：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28715" y="3034665"/>
            <a:ext cx="2633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1#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楼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一层原始平面图</a:t>
            </a:r>
            <a:endParaRPr lang="zh-CN" altLang="en-US" b="1" u="sng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2" descr="jjjj"/>
          <p:cNvPicPr>
            <a:picLocks noChangeAspect="1"/>
          </p:cNvPicPr>
          <p:nvPr/>
        </p:nvPicPr>
        <p:blipFill>
          <a:blip r:embed="rId2"/>
          <a:srcRect t="23102" r="2139" b="7670"/>
          <a:stretch>
            <a:fillRect/>
          </a:stretch>
        </p:blipFill>
        <p:spPr>
          <a:xfrm>
            <a:off x="251460" y="3393440"/>
            <a:ext cx="5895340" cy="3322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6228080" y="6347460"/>
            <a:ext cx="2633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1#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楼一层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调整后平面图</a:t>
            </a:r>
            <a:endParaRPr lang="zh-CN" altLang="en-US" b="1" u="sng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5560" y="5715"/>
            <a:ext cx="6550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</a:rPr>
              <a:t>1#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楼平面布置差异（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二层）：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35735" y="3032760"/>
            <a:ext cx="31508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原</a:t>
            </a:r>
            <a:r>
              <a:rPr lang="en-US" altLang="zh-CN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17#</a:t>
            </a:r>
            <a:r>
              <a:rPr lang="zh-CN" altLang="en-US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楼消防控制室布置图</a:t>
            </a:r>
            <a:endParaRPr lang="zh-CN" altLang="en-US" b="1" u="sng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 descr="美博商贸综合体-1、2#楼及地库-建施_t20V4(1)_t802"/>
          <p:cNvPicPr>
            <a:picLocks noChangeAspect="1"/>
          </p:cNvPicPr>
          <p:nvPr/>
        </p:nvPicPr>
        <p:blipFill>
          <a:blip r:embed="rId1"/>
          <a:srcRect t="11850" r="1510" b="11206"/>
          <a:stretch>
            <a:fillRect/>
          </a:stretch>
        </p:blipFill>
        <p:spPr>
          <a:xfrm>
            <a:off x="297815" y="476885"/>
            <a:ext cx="5570220" cy="29978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5940425" y="3141345"/>
            <a:ext cx="27768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1#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楼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二层原始平面图</a:t>
            </a:r>
            <a:endParaRPr lang="zh-CN" altLang="en-US" b="1" u="sng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372225" y="404495"/>
            <a:ext cx="2347595" cy="2506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p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楼平面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布置调整：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  <a:sym typeface="+mn-ea"/>
            </a:endParaRPr>
          </a:p>
          <a:p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 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 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 1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号楼建筑宽度增加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3.8m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，总建筑面积增加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22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17.0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2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平方米，本层建筑面积变更为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。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  <a:sym typeface="+mn-ea"/>
            </a:endParaRPr>
          </a:p>
          <a:p>
            <a:r>
              <a:rPr lang="zh-CN" altLang="en-US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   使用功能保持不变，仍为</a:t>
            </a:r>
            <a:r>
              <a:rPr lang="zh-CN" altLang="en-US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包间。</a:t>
            </a:r>
            <a:endParaRPr lang="zh-CN" altLang="en-US" sz="1800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</p:txBody>
      </p:sp>
      <p:pic>
        <p:nvPicPr>
          <p:cNvPr id="16" name="图片 15" descr="美博公寓楼单体报建修改2025.1.15_t802"/>
          <p:cNvPicPr>
            <a:picLocks noChangeAspect="1"/>
          </p:cNvPicPr>
          <p:nvPr/>
        </p:nvPicPr>
        <p:blipFill>
          <a:blip r:embed="rId2"/>
          <a:srcRect t="11513" r="9437" b="11686"/>
          <a:stretch>
            <a:fillRect/>
          </a:stretch>
        </p:blipFill>
        <p:spPr>
          <a:xfrm>
            <a:off x="307975" y="3472180"/>
            <a:ext cx="5570220" cy="29095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文本框 16"/>
          <p:cNvSpPr txBox="1"/>
          <p:nvPr/>
        </p:nvSpPr>
        <p:spPr>
          <a:xfrm>
            <a:off x="6012180" y="5949315"/>
            <a:ext cx="2633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1#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楼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二层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调整后平面图</a:t>
            </a:r>
            <a:endParaRPr lang="zh-CN" altLang="en-US" b="1" u="sng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美博商贸综合体-1、2#楼及地库-建施_t20V4(1)_t803"/>
          <p:cNvPicPr>
            <a:picLocks noChangeAspect="1"/>
          </p:cNvPicPr>
          <p:nvPr/>
        </p:nvPicPr>
        <p:blipFill>
          <a:blip r:embed="rId1"/>
          <a:srcRect t="9139" r="121" b="11463"/>
          <a:stretch>
            <a:fillRect/>
          </a:stretch>
        </p:blipFill>
        <p:spPr>
          <a:xfrm>
            <a:off x="323215" y="437515"/>
            <a:ext cx="5608320" cy="30721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35560" y="5715"/>
            <a:ext cx="6550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</a:rPr>
              <a:t>1#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楼平面布置差异（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三层）：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83935" y="3141345"/>
            <a:ext cx="27768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1#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楼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三层原始平面图</a:t>
            </a:r>
            <a:endParaRPr lang="zh-CN" altLang="en-US" b="1" u="sng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372225" y="404495"/>
            <a:ext cx="2347595" cy="2506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p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楼平面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布置调整：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  <a:sym typeface="+mn-ea"/>
            </a:endParaRPr>
          </a:p>
          <a:p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 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 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 1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号楼建筑宽度增加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3.8m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，总建筑面积增加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22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17.0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2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平方米，本层建筑面积变更为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。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  <a:sym typeface="+mn-ea"/>
            </a:endParaRPr>
          </a:p>
          <a:p>
            <a:r>
              <a:rPr lang="zh-CN" altLang="en-US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   使用功能保持不变，仍为</a:t>
            </a:r>
            <a:r>
              <a:rPr lang="zh-CN" altLang="en-US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办公。</a:t>
            </a:r>
            <a:endParaRPr lang="zh-CN" altLang="en-US" sz="1800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</p:txBody>
      </p:sp>
      <p:pic>
        <p:nvPicPr>
          <p:cNvPr id="4" name="图片 3" descr="美博公寓楼单体报建修改2025.1.15_t803"/>
          <p:cNvPicPr>
            <a:picLocks noChangeAspect="1"/>
          </p:cNvPicPr>
          <p:nvPr/>
        </p:nvPicPr>
        <p:blipFill>
          <a:blip r:embed="rId2"/>
          <a:srcRect l="2033" t="15347" r="9933" b="11969"/>
          <a:stretch>
            <a:fillRect/>
          </a:stretch>
        </p:blipFill>
        <p:spPr>
          <a:xfrm>
            <a:off x="323850" y="3529330"/>
            <a:ext cx="5605145" cy="28498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文本框 16"/>
          <p:cNvSpPr txBox="1"/>
          <p:nvPr/>
        </p:nvSpPr>
        <p:spPr>
          <a:xfrm>
            <a:off x="6012180" y="5949315"/>
            <a:ext cx="2633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1#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楼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层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调整后平面图</a:t>
            </a:r>
            <a:endParaRPr lang="zh-CN" altLang="en-US" b="1" u="sng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美博商贸综合体-1、2#楼及地库-建施_t20V4(1)_t804"/>
          <p:cNvPicPr>
            <a:picLocks noChangeAspect="1"/>
          </p:cNvPicPr>
          <p:nvPr/>
        </p:nvPicPr>
        <p:blipFill>
          <a:blip r:embed="rId1"/>
          <a:srcRect t="11841" r="2222" b="10836"/>
          <a:stretch>
            <a:fillRect/>
          </a:stretch>
        </p:blipFill>
        <p:spPr>
          <a:xfrm>
            <a:off x="251460" y="548640"/>
            <a:ext cx="5555615" cy="30270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35560" y="5715"/>
            <a:ext cx="6550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</a:rPr>
              <a:t>1#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楼平面布置差异（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四层）：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12180" y="3141345"/>
            <a:ext cx="27768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1#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楼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四层原始平面图</a:t>
            </a:r>
            <a:endParaRPr lang="zh-CN" altLang="en-US" b="1" u="sng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372225" y="404495"/>
            <a:ext cx="2347595" cy="2506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p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楼平面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布置调整：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  <a:sym typeface="+mn-ea"/>
            </a:endParaRPr>
          </a:p>
          <a:p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 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 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 1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号楼建筑宽度增加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3.8m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，总建筑面积增加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22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17.0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2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平方米，本层建筑面积变更为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。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  <a:sym typeface="+mn-ea"/>
            </a:endParaRPr>
          </a:p>
          <a:p>
            <a:r>
              <a:rPr lang="zh-CN" altLang="en-US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   使用功能保持不变，仍为</a:t>
            </a:r>
            <a:r>
              <a:rPr lang="zh-CN" altLang="en-US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办公。</a:t>
            </a:r>
            <a:endParaRPr lang="zh-CN" altLang="en-US" sz="1800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</p:txBody>
      </p:sp>
      <p:pic>
        <p:nvPicPr>
          <p:cNvPr id="5" name="图片 4" descr="美博公寓楼单体报建修改2025.1.15_t804"/>
          <p:cNvPicPr>
            <a:picLocks noChangeAspect="1"/>
          </p:cNvPicPr>
          <p:nvPr/>
        </p:nvPicPr>
        <p:blipFill>
          <a:blip r:embed="rId2"/>
          <a:srcRect l="4709" t="16203" r="7589" b="5806"/>
          <a:stretch>
            <a:fillRect/>
          </a:stretch>
        </p:blipFill>
        <p:spPr>
          <a:xfrm>
            <a:off x="252730" y="3509645"/>
            <a:ext cx="5554345" cy="30422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文本框 16"/>
          <p:cNvSpPr txBox="1"/>
          <p:nvPr/>
        </p:nvSpPr>
        <p:spPr>
          <a:xfrm>
            <a:off x="6012180" y="5949315"/>
            <a:ext cx="2633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1#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楼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四层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调整后平面图</a:t>
            </a:r>
            <a:endParaRPr lang="zh-CN" altLang="en-US" b="1" u="sng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美博商贸综合体-1、2#楼及地库-建施_t20V4(1)_t805"/>
          <p:cNvPicPr>
            <a:picLocks noChangeAspect="1"/>
          </p:cNvPicPr>
          <p:nvPr/>
        </p:nvPicPr>
        <p:blipFill>
          <a:blip r:embed="rId1"/>
          <a:srcRect t="11664" r="1510" b="10378"/>
          <a:stretch>
            <a:fillRect/>
          </a:stretch>
        </p:blipFill>
        <p:spPr>
          <a:xfrm>
            <a:off x="251460" y="404495"/>
            <a:ext cx="5544820" cy="30245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35560" y="5715"/>
            <a:ext cx="6550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</a:rPr>
              <a:t>1#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楼平面布置差异（五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</a:rPr>
              <a:t>-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十层）：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12815" y="3069590"/>
            <a:ext cx="27768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1#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楼五</a:t>
            </a:r>
            <a:r>
              <a:rPr lang="en-US" altLang="zh-CN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十层原始平面图</a:t>
            </a:r>
            <a:endParaRPr lang="zh-CN" altLang="en-US" b="1" u="sng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372225" y="404495"/>
            <a:ext cx="2347595" cy="2506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p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楼平面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布置调整：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  <a:sym typeface="+mn-ea"/>
            </a:endParaRPr>
          </a:p>
          <a:p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 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 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 1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号楼建筑宽度增加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3.8m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，总建筑面积增加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22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17.0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2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平方米，本层建筑面积变更为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。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  <a:sym typeface="+mn-ea"/>
            </a:endParaRPr>
          </a:p>
          <a:p>
            <a:r>
              <a:rPr lang="zh-CN" altLang="en-US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   使用功能保持不变，仍为</a:t>
            </a:r>
            <a:r>
              <a:rPr lang="zh-CN" altLang="en-US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办公。</a:t>
            </a:r>
            <a:endParaRPr lang="zh-CN" altLang="en-US" sz="1800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</p:txBody>
      </p:sp>
      <p:pic>
        <p:nvPicPr>
          <p:cNvPr id="5" name="图片 4" descr="美博公寓楼单体报建修改2025.1.15_t804"/>
          <p:cNvPicPr>
            <a:picLocks noChangeAspect="1"/>
          </p:cNvPicPr>
          <p:nvPr/>
        </p:nvPicPr>
        <p:blipFill>
          <a:blip r:embed="rId2"/>
          <a:srcRect l="4709" t="16203" r="7589" b="5806"/>
          <a:stretch>
            <a:fillRect/>
          </a:stretch>
        </p:blipFill>
        <p:spPr>
          <a:xfrm>
            <a:off x="252730" y="3509645"/>
            <a:ext cx="5554345" cy="30422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文本框 16"/>
          <p:cNvSpPr txBox="1"/>
          <p:nvPr/>
        </p:nvSpPr>
        <p:spPr>
          <a:xfrm>
            <a:off x="6012180" y="6021705"/>
            <a:ext cx="3016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1#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楼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</a:t>
            </a:r>
            <a:r>
              <a:rPr lang="en-US" altLang="zh-CN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十层</a:t>
            </a:r>
            <a:r>
              <a:rPr lang="zh-CN" altLang="en-US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调整后平面图</a:t>
            </a:r>
            <a:endParaRPr lang="zh-CN" altLang="en-US" b="1" u="sng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440.6,&quot;left&quot;:8.5,&quot;top&quot;:26.2,&quot;width&quot;:705.85}"/>
</p:tagLst>
</file>

<file path=ppt/tags/tag2.xml><?xml version="1.0" encoding="utf-8"?>
<p:tagLst xmlns:p="http://schemas.openxmlformats.org/presentationml/2006/main">
  <p:tag name="KSO_WM_DIAGRAM_VIRTUALLY_FRAME" val="{&quot;height&quot;:440.6,&quot;left&quot;:8.5,&quot;top&quot;:26.2,&quot;width&quot;:705.85}"/>
</p:tagLst>
</file>

<file path=ppt/tags/tag3.xml><?xml version="1.0" encoding="utf-8"?>
<p:tagLst xmlns:p="http://schemas.openxmlformats.org/presentationml/2006/main">
  <p:tag name="KSO_WM_DIAGRAM_VIRTUALLY_FRAME" val="{&quot;height&quot;:440.6,&quot;left&quot;:8.5,&quot;top&quot;:26.2,&quot;width&quot;:705.85}"/>
</p:tagLst>
</file>

<file path=ppt/tags/tag4.xml><?xml version="1.0" encoding="utf-8"?>
<p:tagLst xmlns:p="http://schemas.openxmlformats.org/presentationml/2006/main">
  <p:tag name="KSO_WM_DIAGRAM_VIRTUALLY_FRAME" val="{&quot;height&quot;:440.6,&quot;left&quot;:8.5,&quot;top&quot;:26.2,&quot;width&quot;:705.85}"/>
</p:tagLst>
</file>

<file path=ppt/tags/tag5.xml><?xml version="1.0" encoding="utf-8"?>
<p:tagLst xmlns:p="http://schemas.openxmlformats.org/presentationml/2006/main">
  <p:tag name="KSO_WM_DIAGRAM_VIRTUALLY_FRAME" val="{&quot;height&quot;:548.2,&quot;left&quot;:8.5,&quot;top&quot;:20.45,&quot;width&quot;:703}"/>
</p:tagLst>
</file>

<file path=ppt/tags/tag6.xml><?xml version="1.0" encoding="utf-8"?>
<p:tagLst xmlns:p="http://schemas.openxmlformats.org/presentationml/2006/main">
  <p:tag name="KSO_WM_BEAUTIFY_FLAG" val=""/>
  <p:tag name="KSO_WM_DIAGRAM_VIRTUALLY_FRAME" val="{&quot;height&quot;:548.2,&quot;left&quot;:8.5,&quot;top&quot;:20.45,&quot;width&quot;:703}"/>
</p:tagLst>
</file>

<file path=ppt/tags/tag7.xml><?xml version="1.0" encoding="utf-8"?>
<p:tagLst xmlns:p="http://schemas.openxmlformats.org/presentationml/2006/main">
  <p:tag name="KSO_WM_DIAGRAM_VIRTUALLY_FRAME" val="{&quot;height&quot;:548.2,&quot;left&quot;:8.5,&quot;top&quot;:20.45,&quot;width&quot;:703}"/>
</p:tagLst>
</file>

<file path=ppt/tags/tag8.xml><?xml version="1.0" encoding="utf-8"?>
<p:tagLst xmlns:p="http://schemas.openxmlformats.org/presentationml/2006/main">
  <p:tag name="KSO_WM_BEAUTIFY_FLAG" val=""/>
  <p:tag name="KSO_WM_DIAGRAM_VIRTUALLY_FRAME" val="{&quot;height&quot;:548.2,&quot;left&quot;:8.5,&quot;top&quot;:20.45,&quot;width&quot;:703}"/>
</p:tagLst>
</file>

<file path=ppt/tags/tag9.xml><?xml version="1.0" encoding="utf-8"?>
<p:tagLst xmlns:p="http://schemas.openxmlformats.org/presentationml/2006/main">
  <p:tag name="COMMONDATA" val="eyJoZGlkIjoiN2YzNjBkOTgyNWQ1YTMxYzM3MzMwNWFiODNmOWIzYWMifQ=="/>
  <p:tag name="KSO_WPP_MARK_KEY" val="f3bfbfca-4182-43f2-a1bb-17eafabf6100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2281</Words>
  <Application>WPS 演示</Application>
  <PresentationFormat/>
  <Paragraphs>249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Arial</vt:lpstr>
      <vt:lpstr>宋体</vt:lpstr>
      <vt:lpstr>Wingdings</vt:lpstr>
      <vt:lpstr>汉仪长宋简</vt:lpstr>
      <vt:lpstr>微软雅黑</vt:lpstr>
      <vt:lpstr>Arial Unicode MS</vt:lpstr>
      <vt:lpstr>Calibri</vt:lpstr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程利锋</dc:creator>
  <cp:lastModifiedBy>Lemon tree</cp:lastModifiedBy>
  <cp:revision>156</cp:revision>
  <dcterms:created xsi:type="dcterms:W3CDTF">2023-06-28T06:16:00Z</dcterms:created>
  <dcterms:modified xsi:type="dcterms:W3CDTF">2025-02-21T02:22:52Z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16AD72E095A64B889120E64F81A35FCA_13</vt:lpwstr>
  </property>
</Properties>
</file>