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481" r:id="rId3"/>
    <p:sldId id="269" r:id="rId4"/>
    <p:sldId id="811" r:id="rId5"/>
    <p:sldId id="812" r:id="rId6"/>
    <p:sldId id="813" r:id="rId7"/>
    <p:sldId id="814" r:id="rId8"/>
    <p:sldId id="815" r:id="rId9"/>
    <p:sldId id="816" r:id="rId10"/>
    <p:sldId id="583" r:id="rId11"/>
  </p:sldIdLst>
  <p:sldSz cx="9144000" cy="6858000" type="screen4x3"/>
  <p:notesSz cx="6858000" cy="9144000"/>
  <p:embeddedFontLst>
    <p:embeddedFont>
      <p:font typeface="汉仪长宋简" panose="02010600030101010101" charset="-122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custDataLst>
    <p:tags r:id="rId18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8" userDrawn="1">
          <p15:clr>
            <a:srgbClr val="A4A3A4"/>
          </p15:clr>
        </p15:guide>
        <p15:guide id="2" pos="26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947" autoAdjust="0"/>
  </p:normalViewPr>
  <p:slideViewPr>
    <p:cSldViewPr showGuides="1">
      <p:cViewPr varScale="1">
        <p:scale>
          <a:sx n="102" d="100"/>
          <a:sy n="102" d="100"/>
        </p:scale>
        <p:origin x="1884" y="96"/>
      </p:cViewPr>
      <p:guideLst>
        <p:guide orient="horz" pos="2068"/>
        <p:guide pos="26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>‹#›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本框 2"/>
          <p:cNvSpPr txBox="1"/>
          <p:nvPr/>
        </p:nvSpPr>
        <p:spPr>
          <a:xfrm>
            <a:off x="130175" y="303530"/>
            <a:ext cx="8892540" cy="59588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 algn="ctr">
              <a:lnSpc>
                <a:spcPct val="100000"/>
              </a:lnSpc>
              <a:buClrTx/>
              <a:buSzTx/>
              <a:buNone/>
            </a:pPr>
            <a:r>
              <a:rPr lang="zh-CN" altLang="en-US" sz="2800">
                <a:solidFill>
                  <a:srgbClr val="00B0F0"/>
                </a:solidFill>
                <a:latin typeface="汉仪长宋简" panose="02010600000101010101" charset="-122"/>
                <a:ea typeface="汉仪长宋简" panose="02010600000101010101" charset="-122"/>
              </a:rPr>
              <a:t>宝深金开尚都</a:t>
            </a:r>
            <a:r>
              <a:rPr lang="en-US" altLang="zh-CN" sz="2800" err="1">
                <a:solidFill>
                  <a:srgbClr val="00B0F0"/>
                </a:solidFill>
                <a:latin typeface="汉仪长宋简" panose="02010600000101010101" charset="-122"/>
                <a:ea typeface="汉仪长宋简" panose="02010600000101010101" charset="-122"/>
              </a:rPr>
              <a:t>项目规划</a:t>
            </a:r>
            <a:r>
              <a:rPr lang="zh-CN" altLang="en-US" sz="2800">
                <a:solidFill>
                  <a:srgbClr val="00B0F0"/>
                </a:solidFill>
                <a:latin typeface="汉仪长宋简" panose="02010600000101010101" charset="-122"/>
                <a:ea typeface="汉仪长宋简" panose="02010600000101010101" charset="-122"/>
              </a:rPr>
              <a:t>建筑</a:t>
            </a:r>
            <a:r>
              <a:rPr lang="en-US" altLang="zh-CN" sz="2800" err="1">
                <a:solidFill>
                  <a:srgbClr val="00B0F0"/>
                </a:solidFill>
                <a:latin typeface="汉仪长宋简" panose="02010600000101010101" charset="-122"/>
                <a:ea typeface="汉仪长宋简" panose="02010600000101010101" charset="-122"/>
              </a:rPr>
              <a:t>设计方案调整</a:t>
            </a:r>
            <a:r>
              <a:rPr lang="zh-CN" altLang="en-US" sz="2800">
                <a:solidFill>
                  <a:srgbClr val="00B0F0"/>
                </a:solidFill>
                <a:latin typeface="汉仪长宋简" panose="02010600000101010101" charset="-122"/>
                <a:ea typeface="汉仪长宋简" panose="02010600000101010101" charset="-122"/>
              </a:rPr>
              <a:t>公示</a:t>
            </a:r>
            <a:endParaRPr lang="en-US" altLang="zh-CN" sz="2800">
              <a:solidFill>
                <a:srgbClr val="00B0F0"/>
              </a:solidFill>
              <a:latin typeface="汉仪长宋简" panose="02010600000101010101" charset="-122"/>
              <a:ea typeface="汉仪长宋简" panose="02010600000101010101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endParaRPr lang="zh-CN" altLang="en-US" sz="2500">
              <a:latin typeface="汉仪长宋简" panose="02010600000101010101" charset="-122"/>
              <a:ea typeface="汉仪长宋简" panose="0201060000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400">
                <a:latin typeface="汉仪长宋简" panose="02010600000101010101" charset="-122"/>
                <a:ea typeface="汉仪长宋简" panose="02010600000101010101" charset="-122"/>
              </a:rPr>
              <a:t>     原规划报规方案与现规划报规方案差异情况汇总如下：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2800">
                <a:latin typeface="汉仪长宋简" panose="02010600000101010101" charset="-122"/>
                <a:ea typeface="汉仪长宋简" panose="02010600000101010101" charset="-122"/>
              </a:rPr>
              <a:t>    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</a:rPr>
              <a:t> 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项目整体与原报规方案基本一致，</a:t>
            </a:r>
            <a:r>
              <a:rPr lang="zh-CN" sz="2000">
                <a:latin typeface="汉仪长宋简" panose="02010600000101010101" charset="-122"/>
                <a:ea typeface="汉仪长宋简" panose="02010600000101010101" charset="-122"/>
              </a:rPr>
              <a:t>其中部分内容调整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及变化</a:t>
            </a:r>
            <a:r>
              <a:rPr lang="zh-CN" sz="2000">
                <a:latin typeface="汉仪长宋简" panose="02010600000101010101" charset="-122"/>
                <a:ea typeface="汉仪长宋简" panose="02010600000101010101" charset="-122"/>
              </a:rPr>
              <a:t>，</a:t>
            </a:r>
            <a:endParaRPr lang="zh-CN" altLang="en-US" sz="2000">
              <a:latin typeface="汉仪长宋简" panose="02010600000101010101" charset="-122"/>
              <a:ea typeface="汉仪长宋简" panose="0201060000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 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</a:rPr>
              <a:t>      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（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</a:rPr>
              <a:t>1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）原规划总图与现报规总图布局差异；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 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</a:rPr>
              <a:t>      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（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</a:rPr>
              <a:t>2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）原规划总图与现报规总图地下车库范围及口部差异；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 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</a:rPr>
              <a:t>      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（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</a:rPr>
              <a:t>3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）原规划总图与现报规总图地面非机动停车场地差异；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 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</a:rPr>
              <a:t>      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（</a:t>
            </a:r>
            <a:r>
              <a:rPr lang="en-US" altLang="zh-CN" sz="2000">
                <a:latin typeface="汉仪长宋简" panose="02010600000101010101" charset="-122"/>
                <a:ea typeface="汉仪长宋简" panose="02010600000101010101" charset="-122"/>
              </a:rPr>
              <a:t>4</a:t>
            </a:r>
            <a:r>
              <a:rPr lang="zh-CN" altLang="en-US" sz="2000">
                <a:latin typeface="汉仪长宋简" panose="02010600000101010101" charset="-122"/>
                <a:ea typeface="汉仪长宋简" panose="02010600000101010101" charset="-122"/>
              </a:rPr>
              <a:t>）原规划总图与现报规总图地面机动停车场地差异；</a:t>
            </a:r>
            <a:endParaRPr lang="en-US" altLang="zh-CN" sz="2000">
              <a:latin typeface="汉仪长宋简" panose="02010600000101010101" charset="-122"/>
              <a:ea typeface="汉仪长宋简" panose="02010600000101010101" charset="-122"/>
            </a:endParaRPr>
          </a:p>
          <a:p>
            <a:pPr marL="0" marR="0" lvl="0" indent="0" algn="l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长宋简" panose="02010600000101010101" charset="-122"/>
                <a:ea typeface="汉仪长宋简" panose="02010600000101010101" charset="-122"/>
                <a:cs typeface="+mn-cs"/>
              </a:rPr>
              <a:t>       （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长宋简" panose="02010600000101010101" charset="-122"/>
                <a:ea typeface="汉仪长宋简" panose="02010600000101010101" charset="-122"/>
                <a:cs typeface="+mn-cs"/>
              </a:rPr>
              <a:t>5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长宋简" panose="02010600000101010101" charset="-122"/>
                <a:ea typeface="汉仪长宋简" panose="02010600000101010101" charset="-122"/>
                <a:cs typeface="+mn-cs"/>
              </a:rPr>
              <a:t>）原规划图与现报规图地下车库差异；</a:t>
            </a:r>
          </a:p>
          <a:p>
            <a:pPr marL="0" marR="0" lvl="0" indent="0" algn="l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长宋简" panose="02010600000101010101" charset="-122"/>
                <a:ea typeface="汉仪长宋简" panose="02010600000101010101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长宋简" panose="02010600000101010101" charset="-122"/>
                <a:ea typeface="汉仪长宋简" panose="02010600000101010101" charset="-122"/>
                <a:cs typeface="+mn-cs"/>
              </a:rPr>
              <a:t>      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长宋简" panose="02010600000101010101" charset="-122"/>
                <a:ea typeface="汉仪长宋简" panose="02010600000101010101" charset="-122"/>
                <a:cs typeface="+mn-cs"/>
              </a:rPr>
              <a:t>（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长宋简" panose="02010600000101010101" charset="-122"/>
                <a:ea typeface="汉仪长宋简" panose="02010600000101010101" charset="-122"/>
                <a:cs typeface="+mn-cs"/>
              </a:rPr>
              <a:t>6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长宋简" panose="02010600000101010101" charset="-122"/>
                <a:ea typeface="汉仪长宋简" panose="02010600000101010101" charset="-122"/>
                <a:cs typeface="+mn-cs"/>
              </a:rPr>
              <a:t>）原规划图与现报规图人防地下室布局差异；</a:t>
            </a:r>
          </a:p>
          <a:p>
            <a:pPr marL="0" marR="0" lvl="0" indent="0" algn="l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长宋简" panose="02010600000101010101" charset="-122"/>
                <a:ea typeface="汉仪长宋简" panose="02010600000101010101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长宋简" panose="02010600000101010101" charset="-122"/>
                <a:ea typeface="汉仪长宋简" panose="02010600000101010101" charset="-122"/>
                <a:cs typeface="+mn-cs"/>
              </a:rPr>
              <a:t>      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长宋简" panose="02010600000101010101" charset="-122"/>
                <a:ea typeface="汉仪长宋简" panose="02010600000101010101" charset="-122"/>
                <a:cs typeface="+mn-cs"/>
              </a:rPr>
              <a:t>（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长宋简" panose="02010600000101010101" charset="-122"/>
                <a:ea typeface="汉仪长宋简" panose="02010600000101010101" charset="-122"/>
                <a:cs typeface="+mn-cs"/>
              </a:rPr>
              <a:t>7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长宋简" panose="02010600000101010101" charset="-122"/>
                <a:ea typeface="汉仪长宋简" panose="02010600000101010101" charset="-122"/>
                <a:cs typeface="+mn-cs"/>
              </a:rPr>
              <a:t>）原规划总图与现报规总图主要经济技术指标差异；</a:t>
            </a:r>
          </a:p>
          <a:p>
            <a:pPr marL="0" marR="0" lvl="0" indent="0" algn="l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长宋简" panose="02010600000101010101" charset="-122"/>
                <a:ea typeface="汉仪长宋简" panose="02010600000101010101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长宋简" panose="02010600000101010101" charset="-122"/>
                <a:ea typeface="汉仪长宋简" panose="02010600000101010101" charset="-122"/>
                <a:cs typeface="+mn-cs"/>
              </a:rPr>
              <a:t>      </a:t>
            </a:r>
            <a:endParaRPr lang="en-US" altLang="zh-CN" sz="2800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en-US" altLang="zh-CN" sz="23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   </a:t>
            </a: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en-US" altLang="zh-CN" sz="23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 </a:t>
            </a: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en-US" altLang="zh-CN" sz="23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  </a:t>
            </a:r>
            <a:r>
              <a:rPr lang="en-US" altLang="zh-CN" sz="1800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宋体" panose="02010600030101010101" pitchFamily="2" charset="-122"/>
              </a:rPr>
              <a:t>        </a:t>
            </a:r>
            <a:endParaRPr lang="zh-CN" altLang="en-US" sz="1800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561" y="5715"/>
            <a:ext cx="3816360" cy="3683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原规划总图与现报规总图布局差异：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38442" y="5781162"/>
            <a:ext cx="8667115" cy="92333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汉仪长宋简" panose="02010600000101010101" charset="-122"/>
                <a:ea typeface="汉仪长宋简" panose="02010600000101010101" charset="-122"/>
              </a:rPr>
              <a:t>原规划总图与现报规总图布局差异</a:t>
            </a:r>
            <a:r>
              <a:rPr lang="zh-CN" altLang="en-US" b="1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：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图中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1#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，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2#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，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3#,5#,6#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楼已批已建。本次报规总图调整了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4#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，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7#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，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8#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，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9#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，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10#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，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11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楼的布局、大小。原计容面积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面积 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125149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平方米，本次报规计容面积 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120918.71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平方米；计容面积减少 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4230.29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平方米。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90A6D273-A51D-C20E-7396-BE52AC725A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7" t="7683" r="32514" b="12045"/>
          <a:stretch/>
        </p:blipFill>
        <p:spPr>
          <a:xfrm>
            <a:off x="381988" y="476672"/>
            <a:ext cx="4032448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445EEF0-2E31-36F8-37C0-4C32434185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29932" r="57875" b="23243"/>
          <a:stretch/>
        </p:blipFill>
        <p:spPr>
          <a:xfrm>
            <a:off x="4755020" y="476673"/>
            <a:ext cx="3826711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7C12AE94-E44B-F83D-132E-B93D249260E9}"/>
              </a:ext>
            </a:extLst>
          </p:cNvPr>
          <p:cNvSpPr txBox="1"/>
          <p:nvPr/>
        </p:nvSpPr>
        <p:spPr>
          <a:xfrm>
            <a:off x="391839" y="5285293"/>
            <a:ext cx="151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70C0"/>
                </a:solidFill>
                <a:latin typeface="汉仪长宋简" panose="02010600000101010101" charset="-122"/>
                <a:ea typeface="汉仪长宋简" panose="02010600000101010101" charset="-122"/>
              </a:rPr>
              <a:t>原规划总图：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E5CD56B-61CE-34DB-F1A9-F73E7B25A049}"/>
              </a:ext>
            </a:extLst>
          </p:cNvPr>
          <p:cNvSpPr txBox="1"/>
          <p:nvPr/>
        </p:nvSpPr>
        <p:spPr>
          <a:xfrm>
            <a:off x="4906895" y="5285293"/>
            <a:ext cx="151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70C0"/>
                </a:solidFill>
                <a:latin typeface="汉仪长宋简" panose="02010600000101010101" charset="-122"/>
                <a:ea typeface="汉仪长宋简" panose="02010600000101010101" charset="-122"/>
              </a:rPr>
              <a:t>现报规总图：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AEACAE2-9162-DE43-45A2-41B217C8E0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31046" r="57875" b="23306"/>
          <a:stretch/>
        </p:blipFill>
        <p:spPr>
          <a:xfrm>
            <a:off x="4811656" y="470049"/>
            <a:ext cx="3925515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A7F3A3-1588-216A-A868-9AEE9B616E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7634" r="33463" b="12094"/>
          <a:stretch/>
        </p:blipFill>
        <p:spPr>
          <a:xfrm>
            <a:off x="440368" y="470049"/>
            <a:ext cx="3960440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35560" y="5715"/>
            <a:ext cx="525651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原规划总图与现报规总图</a:t>
            </a:r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</a:rPr>
              <a:t>地下车库范围及口部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差异：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38442" y="5781162"/>
            <a:ext cx="8667115" cy="92333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汉仪长宋简" panose="02010600000101010101" charset="-122"/>
                <a:ea typeface="汉仪长宋简" panose="02010600000101010101" charset="-122"/>
              </a:rPr>
              <a:t>原规划总图与现报规总图地下车库范围及口部差异</a:t>
            </a:r>
            <a:r>
              <a:rPr lang="zh-CN" altLang="en-US" b="1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：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原规划地下车库建筑面积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18013.38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平方米，共停车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1127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辆；本次报规地下车库建筑面积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17636.26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平方米，共停车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1097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辆；停车位减少 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30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辆。因计容面积减少，符合报规车位配比要求。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C12AE94-E44B-F83D-132E-B93D249260E9}"/>
              </a:ext>
            </a:extLst>
          </p:cNvPr>
          <p:cNvSpPr txBox="1"/>
          <p:nvPr/>
        </p:nvSpPr>
        <p:spPr>
          <a:xfrm>
            <a:off x="391838" y="5285293"/>
            <a:ext cx="302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70C0"/>
                </a:solidFill>
                <a:latin typeface="汉仪长宋简" panose="02010600000101010101" charset="-122"/>
                <a:ea typeface="汉仪长宋简" panose="02010600000101010101" charset="-122"/>
              </a:rPr>
              <a:t>原规划地下车库范围及口部：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E5CD56B-61CE-34DB-F1A9-F73E7B25A049}"/>
              </a:ext>
            </a:extLst>
          </p:cNvPr>
          <p:cNvSpPr txBox="1"/>
          <p:nvPr/>
        </p:nvSpPr>
        <p:spPr>
          <a:xfrm>
            <a:off x="4906894" y="5285293"/>
            <a:ext cx="3337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70C0"/>
                </a:solidFill>
                <a:latin typeface="汉仪长宋简" panose="02010600000101010101" charset="-122"/>
                <a:ea typeface="汉仪长宋简" panose="02010600000101010101" charset="-122"/>
              </a:rPr>
              <a:t>现报规地下车库范围及口部：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40C10CE-0817-8E64-48F2-00DEAEDBC21C}"/>
              </a:ext>
            </a:extLst>
          </p:cNvPr>
          <p:cNvSpPr txBox="1"/>
          <p:nvPr/>
        </p:nvSpPr>
        <p:spPr>
          <a:xfrm>
            <a:off x="440368" y="3284984"/>
            <a:ext cx="1035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车库出入口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1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12C970A-F82B-DE04-6AD8-683053741750}"/>
              </a:ext>
            </a:extLst>
          </p:cNvPr>
          <p:cNvSpPr txBox="1"/>
          <p:nvPr/>
        </p:nvSpPr>
        <p:spPr>
          <a:xfrm>
            <a:off x="2987824" y="2923837"/>
            <a:ext cx="1035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车库出入口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2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AC92691-434E-3EE6-401F-221CBF584FE7}"/>
              </a:ext>
            </a:extLst>
          </p:cNvPr>
          <p:cNvSpPr txBox="1"/>
          <p:nvPr/>
        </p:nvSpPr>
        <p:spPr>
          <a:xfrm>
            <a:off x="1385300" y="500552"/>
            <a:ext cx="1035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车库出入口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3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15EB23D-7FDD-8DA5-8F93-18DB06D25B6C}"/>
              </a:ext>
            </a:extLst>
          </p:cNvPr>
          <p:cNvSpPr txBox="1"/>
          <p:nvPr/>
        </p:nvSpPr>
        <p:spPr>
          <a:xfrm>
            <a:off x="4922664" y="3284984"/>
            <a:ext cx="1035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车库出入口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1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DA91DC9-392D-342E-8ED4-EE014BDAD3D0}"/>
              </a:ext>
            </a:extLst>
          </p:cNvPr>
          <p:cNvSpPr txBox="1"/>
          <p:nvPr/>
        </p:nvSpPr>
        <p:spPr>
          <a:xfrm>
            <a:off x="7308304" y="2886069"/>
            <a:ext cx="1035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车库出入口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2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D713EF4-A780-0186-0B38-DFA16EE055F1}"/>
              </a:ext>
            </a:extLst>
          </p:cNvPr>
          <p:cNvSpPr txBox="1"/>
          <p:nvPr/>
        </p:nvSpPr>
        <p:spPr>
          <a:xfrm>
            <a:off x="5604666" y="470629"/>
            <a:ext cx="1035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车库出入口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3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5696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6A00158C-23DA-53D2-73BF-7374DDCA91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9932" r="57992" b="23443"/>
          <a:stretch/>
        </p:blipFill>
        <p:spPr>
          <a:xfrm>
            <a:off x="4840497" y="446683"/>
            <a:ext cx="3845673" cy="5212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1A9CC2C-0A32-B3EF-6F08-5F17A13C42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7634" r="33057" b="12094"/>
          <a:stretch/>
        </p:blipFill>
        <p:spPr>
          <a:xfrm>
            <a:off x="457830" y="455521"/>
            <a:ext cx="3925515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35560" y="5715"/>
            <a:ext cx="525651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原规划总图与现报规总图</a:t>
            </a:r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</a:rPr>
              <a:t>地面非机动停车场地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差异：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38442" y="5781162"/>
            <a:ext cx="8667115" cy="92333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汉仪长宋简" panose="02010600000101010101" charset="-122"/>
                <a:ea typeface="汉仪长宋简" panose="02010600000101010101" charset="-122"/>
              </a:rPr>
              <a:t>原规划总图与现报规总图地面非机动停车场地差异</a:t>
            </a:r>
            <a:r>
              <a:rPr lang="zh-CN" altLang="en-US" b="1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：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原规划地面非机动停车场地有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3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处，共停车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340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辆；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本次报规地面非机动停车场地有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9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处，共停车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480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辆；增加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140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辆。符合报规车位配比要求。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C12AE94-E44B-F83D-132E-B93D249260E9}"/>
              </a:ext>
            </a:extLst>
          </p:cNvPr>
          <p:cNvSpPr txBox="1"/>
          <p:nvPr/>
        </p:nvSpPr>
        <p:spPr>
          <a:xfrm>
            <a:off x="391838" y="5285293"/>
            <a:ext cx="302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70C0"/>
                </a:solidFill>
                <a:latin typeface="汉仪长宋简" panose="02010600000101010101" charset="-122"/>
                <a:ea typeface="汉仪长宋简" panose="02010600000101010101" charset="-122"/>
              </a:rPr>
              <a:t>原规划地面非机动停车场地：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E5CD56B-61CE-34DB-F1A9-F73E7B25A049}"/>
              </a:ext>
            </a:extLst>
          </p:cNvPr>
          <p:cNvSpPr txBox="1"/>
          <p:nvPr/>
        </p:nvSpPr>
        <p:spPr>
          <a:xfrm>
            <a:off x="4906894" y="5285293"/>
            <a:ext cx="3337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70C0"/>
                </a:solidFill>
                <a:latin typeface="汉仪长宋简" panose="02010600000101010101" charset="-122"/>
                <a:ea typeface="汉仪长宋简" panose="02010600000101010101" charset="-122"/>
              </a:rPr>
              <a:t>现报规地面非机动停车场地：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15EB23D-7FDD-8DA5-8F93-18DB06D25B6C}"/>
              </a:ext>
            </a:extLst>
          </p:cNvPr>
          <p:cNvSpPr txBox="1"/>
          <p:nvPr/>
        </p:nvSpPr>
        <p:spPr>
          <a:xfrm>
            <a:off x="2545071" y="5066319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1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CDA78F5-7A36-A790-6011-FB5F918113D1}"/>
              </a:ext>
            </a:extLst>
          </p:cNvPr>
          <p:cNvSpPr txBox="1"/>
          <p:nvPr/>
        </p:nvSpPr>
        <p:spPr>
          <a:xfrm>
            <a:off x="3841214" y="2204864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2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39D7A8B-0268-4881-321D-A90EF57BDB8B}"/>
              </a:ext>
            </a:extLst>
          </p:cNvPr>
          <p:cNvSpPr txBox="1"/>
          <p:nvPr/>
        </p:nvSpPr>
        <p:spPr>
          <a:xfrm>
            <a:off x="1175069" y="1012956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3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F12854C-F1DA-A1FA-DDEE-897C6BFC7D21}"/>
              </a:ext>
            </a:extLst>
          </p:cNvPr>
          <p:cNvSpPr txBox="1"/>
          <p:nvPr/>
        </p:nvSpPr>
        <p:spPr>
          <a:xfrm>
            <a:off x="5508104" y="3152001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3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916330D-1AB3-6F2C-77FD-A35CDD07EBFE}"/>
              </a:ext>
            </a:extLst>
          </p:cNvPr>
          <p:cNvSpPr txBox="1"/>
          <p:nvPr/>
        </p:nvSpPr>
        <p:spPr>
          <a:xfrm>
            <a:off x="5873496" y="2343363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4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8B0A14D-66B8-D486-0AF7-AC63218BA94D}"/>
              </a:ext>
            </a:extLst>
          </p:cNvPr>
          <p:cNvSpPr txBox="1"/>
          <p:nvPr/>
        </p:nvSpPr>
        <p:spPr>
          <a:xfrm>
            <a:off x="6238888" y="1542536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7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B39C50B-7035-1F41-13E2-FC8B7E51A093}"/>
              </a:ext>
            </a:extLst>
          </p:cNvPr>
          <p:cNvSpPr txBox="1"/>
          <p:nvPr/>
        </p:nvSpPr>
        <p:spPr>
          <a:xfrm>
            <a:off x="6604280" y="904850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8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8897BBF-B44F-0C52-F7F1-93C3AB587CD6}"/>
              </a:ext>
            </a:extLst>
          </p:cNvPr>
          <p:cNvSpPr txBox="1"/>
          <p:nvPr/>
        </p:nvSpPr>
        <p:spPr>
          <a:xfrm>
            <a:off x="7659514" y="1819535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9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8EACB9F-9188-BD56-5922-49E3FF2440F5}"/>
              </a:ext>
            </a:extLst>
          </p:cNvPr>
          <p:cNvSpPr txBox="1"/>
          <p:nvPr/>
        </p:nvSpPr>
        <p:spPr>
          <a:xfrm>
            <a:off x="7401336" y="2443736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6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830C3B6-3788-F7F9-216A-0A7D4FF7AFEB}"/>
              </a:ext>
            </a:extLst>
          </p:cNvPr>
          <p:cNvSpPr txBox="1"/>
          <p:nvPr/>
        </p:nvSpPr>
        <p:spPr>
          <a:xfrm>
            <a:off x="7236296" y="3184147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5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88A4D6C-D5D3-3DE9-548B-3641DAB080B5}"/>
              </a:ext>
            </a:extLst>
          </p:cNvPr>
          <p:cNvSpPr txBox="1"/>
          <p:nvPr/>
        </p:nvSpPr>
        <p:spPr>
          <a:xfrm>
            <a:off x="6870903" y="3864514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2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3BD142F-9BAB-09AE-D3E8-DBDD122CA010}"/>
              </a:ext>
            </a:extLst>
          </p:cNvPr>
          <p:cNvSpPr txBox="1"/>
          <p:nvPr/>
        </p:nvSpPr>
        <p:spPr>
          <a:xfrm>
            <a:off x="5908593" y="4976776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1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4041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DDBBA1F-3D40-C3FB-F055-F5F6A9F356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9370" r="57087" b="23239"/>
          <a:stretch/>
        </p:blipFill>
        <p:spPr>
          <a:xfrm>
            <a:off x="4818808" y="431864"/>
            <a:ext cx="3933354" cy="5224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218F0B-3034-E2DE-9DEC-FA4A14725F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8" t="7634" r="32723" b="11655"/>
          <a:stretch/>
        </p:blipFill>
        <p:spPr>
          <a:xfrm>
            <a:off x="362378" y="431863"/>
            <a:ext cx="3977488" cy="5212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35560" y="5715"/>
            <a:ext cx="525651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原规划总图与现报规总图</a:t>
            </a:r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</a:rPr>
              <a:t>地面机动停车场地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差异：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38442" y="5781162"/>
            <a:ext cx="8667115" cy="92333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汉仪长宋简" panose="02010600000101010101" charset="-122"/>
                <a:ea typeface="汉仪长宋简" panose="02010600000101010101" charset="-122"/>
              </a:rPr>
              <a:t>原规划总图与现报规总图地面机动停车场地差异</a:t>
            </a:r>
            <a:r>
              <a:rPr lang="zh-CN" altLang="en-US" b="1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：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原规划地面机动停车场地有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2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处，共停车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125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辆；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本次报规地面机动停车场地有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6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处，共停车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117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辆；减少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8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辆。因计容面积减少，符合报规车位配比要求。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C12AE94-E44B-F83D-132E-B93D249260E9}"/>
              </a:ext>
            </a:extLst>
          </p:cNvPr>
          <p:cNvSpPr txBox="1"/>
          <p:nvPr/>
        </p:nvSpPr>
        <p:spPr>
          <a:xfrm>
            <a:off x="391838" y="5285293"/>
            <a:ext cx="302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70C0"/>
                </a:solidFill>
                <a:latin typeface="汉仪长宋简" panose="02010600000101010101" charset="-122"/>
                <a:ea typeface="汉仪长宋简" panose="02010600000101010101" charset="-122"/>
              </a:rPr>
              <a:t>原规划地面机动停车场地：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E5CD56B-61CE-34DB-F1A9-F73E7B25A049}"/>
              </a:ext>
            </a:extLst>
          </p:cNvPr>
          <p:cNvSpPr txBox="1"/>
          <p:nvPr/>
        </p:nvSpPr>
        <p:spPr>
          <a:xfrm>
            <a:off x="4906894" y="5285293"/>
            <a:ext cx="3337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70C0"/>
                </a:solidFill>
                <a:latin typeface="汉仪长宋简" panose="02010600000101010101" charset="-122"/>
                <a:ea typeface="汉仪长宋简" panose="02010600000101010101" charset="-122"/>
              </a:rPr>
              <a:t>现报规地面机动停车场地：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15EB23D-7FDD-8DA5-8F93-18DB06D25B6C}"/>
              </a:ext>
            </a:extLst>
          </p:cNvPr>
          <p:cNvSpPr txBox="1"/>
          <p:nvPr/>
        </p:nvSpPr>
        <p:spPr>
          <a:xfrm>
            <a:off x="2771800" y="4581128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1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CDA78F5-7A36-A790-6011-FB5F918113D1}"/>
              </a:ext>
            </a:extLst>
          </p:cNvPr>
          <p:cNvSpPr txBox="1"/>
          <p:nvPr/>
        </p:nvSpPr>
        <p:spPr>
          <a:xfrm>
            <a:off x="646486" y="2256160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2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F12854C-F1DA-A1FA-DDEE-897C6BFC7D21}"/>
              </a:ext>
            </a:extLst>
          </p:cNvPr>
          <p:cNvSpPr txBox="1"/>
          <p:nvPr/>
        </p:nvSpPr>
        <p:spPr>
          <a:xfrm>
            <a:off x="5634025" y="1490649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3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916330D-1AB3-6F2C-77FD-A35CDD07EBFE}"/>
              </a:ext>
            </a:extLst>
          </p:cNvPr>
          <p:cNvSpPr txBox="1"/>
          <p:nvPr/>
        </p:nvSpPr>
        <p:spPr>
          <a:xfrm>
            <a:off x="8205838" y="2034165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4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8EACB9F-9188-BD56-5922-49E3FF2440F5}"/>
              </a:ext>
            </a:extLst>
          </p:cNvPr>
          <p:cNvSpPr txBox="1"/>
          <p:nvPr/>
        </p:nvSpPr>
        <p:spPr>
          <a:xfrm>
            <a:off x="7335065" y="4186403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6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830C3B6-3788-F7F9-216A-0A7D4FF7AFEB}"/>
              </a:ext>
            </a:extLst>
          </p:cNvPr>
          <p:cNvSpPr txBox="1"/>
          <p:nvPr/>
        </p:nvSpPr>
        <p:spPr>
          <a:xfrm>
            <a:off x="7966005" y="2716091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5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88A4D6C-D5D3-3DE9-548B-3641DAB080B5}"/>
              </a:ext>
            </a:extLst>
          </p:cNvPr>
          <p:cNvSpPr txBox="1"/>
          <p:nvPr/>
        </p:nvSpPr>
        <p:spPr>
          <a:xfrm>
            <a:off x="5314774" y="2168061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2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3BD142F-9BAB-09AE-D3E8-DBDD122CA010}"/>
              </a:ext>
            </a:extLst>
          </p:cNvPr>
          <p:cNvSpPr txBox="1"/>
          <p:nvPr/>
        </p:nvSpPr>
        <p:spPr>
          <a:xfrm>
            <a:off x="4723023" y="3425306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1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0797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017425FC-11BB-8828-2C0E-E0E5766773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t="7313" r="945" b="10101"/>
          <a:stretch/>
        </p:blipFill>
        <p:spPr>
          <a:xfrm>
            <a:off x="4672475" y="501584"/>
            <a:ext cx="4258739" cy="5075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37AC440-B66E-A7D9-C1EF-D113355D7C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t="10101" r="945" b="9050"/>
          <a:stretch/>
        </p:blipFill>
        <p:spPr>
          <a:xfrm>
            <a:off x="197000" y="501584"/>
            <a:ext cx="4350221" cy="5075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35560" y="5715"/>
            <a:ext cx="525651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原规划图与现报规图地下车库差异：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38442" y="5781162"/>
            <a:ext cx="8667115" cy="92333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汉仪长宋简" panose="02010600000101010101" charset="-122"/>
                <a:ea typeface="汉仪长宋简" panose="02010600000101010101" charset="-122"/>
              </a:rPr>
              <a:t>原规划图与现报规图地下车库差异</a:t>
            </a:r>
            <a:r>
              <a:rPr lang="zh-CN" altLang="en-US" b="1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：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原规划地下车库建筑面积为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18013.38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平方米，停车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1127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辆；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本次报规地下车库建筑面积为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17636.26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平方米，停车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1093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辆；地下车库建筑面积减少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377.12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平方米，减少停车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34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辆。因计容面积减少，符合报规车位配比要求。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C12AE94-E44B-F83D-132E-B93D249260E9}"/>
              </a:ext>
            </a:extLst>
          </p:cNvPr>
          <p:cNvSpPr txBox="1"/>
          <p:nvPr/>
        </p:nvSpPr>
        <p:spPr>
          <a:xfrm>
            <a:off x="237435" y="5207510"/>
            <a:ext cx="302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70C0"/>
                </a:solidFill>
                <a:latin typeface="汉仪长宋简" panose="02010600000101010101" charset="-122"/>
                <a:ea typeface="汉仪长宋简" panose="02010600000101010101" charset="-122"/>
              </a:rPr>
              <a:t>原规划地下车库：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E5CD56B-61CE-34DB-F1A9-F73E7B25A049}"/>
              </a:ext>
            </a:extLst>
          </p:cNvPr>
          <p:cNvSpPr txBox="1"/>
          <p:nvPr/>
        </p:nvSpPr>
        <p:spPr>
          <a:xfrm>
            <a:off x="4693190" y="5207510"/>
            <a:ext cx="3337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70C0"/>
                </a:solidFill>
                <a:latin typeface="汉仪长宋简" panose="02010600000101010101" charset="-122"/>
                <a:ea typeface="汉仪长宋简" panose="02010600000101010101" charset="-122"/>
              </a:rPr>
              <a:t>现报规地下车库：</a:t>
            </a:r>
          </a:p>
        </p:txBody>
      </p:sp>
    </p:spTree>
    <p:extLst>
      <p:ext uri="{BB962C8B-B14F-4D97-AF65-F5344CB8AC3E}">
        <p14:creationId xmlns:p14="http://schemas.microsoft.com/office/powerpoint/2010/main" val="3043624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0892F38-D97C-0DBE-2D2F-70C83C99A7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t="7318" r="945" b="9830"/>
          <a:stretch/>
        </p:blipFill>
        <p:spPr>
          <a:xfrm>
            <a:off x="4693190" y="440906"/>
            <a:ext cx="4260292" cy="5093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554E317-CB99-8F58-8B0E-32293D5F03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t="10101" r="945" b="9050"/>
          <a:stretch/>
        </p:blipFill>
        <p:spPr>
          <a:xfrm>
            <a:off x="217149" y="445208"/>
            <a:ext cx="4358465" cy="5084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35560" y="5715"/>
            <a:ext cx="525651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原规划图与现报规图人防地下室布局差异：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17149" y="5600244"/>
            <a:ext cx="8667115" cy="1200329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汉仪长宋简" panose="02010600000101010101" charset="-122"/>
                <a:ea typeface="汉仪长宋简" panose="02010600000101010101" charset="-122"/>
              </a:rPr>
              <a:t>原规划图与现报规图人防地下室布局差异</a:t>
            </a:r>
            <a:r>
              <a:rPr lang="zh-CN" altLang="en-US" b="1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：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原规划人防地下室包含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4#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楼、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7#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楼、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8#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楼及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10#,11#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楼人防地下室，总人防建筑面积为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5400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</a:rPr>
              <a:t>平方米。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本次报规人防地下室包含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4#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楼、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7#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楼、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8#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楼及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10#,11#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楼人防地下室，总人防建筑面积为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5662.46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平方米。人防建筑面积增加</a:t>
            </a:r>
            <a:r>
              <a:rPr lang="en-US" altLang="zh-CN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262.46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平方米。符合报规人防配比要求。</a:t>
            </a:r>
            <a:endParaRPr lang="zh-CN" altLang="en-US"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C12AE94-E44B-F83D-132E-B93D249260E9}"/>
              </a:ext>
            </a:extLst>
          </p:cNvPr>
          <p:cNvSpPr txBox="1"/>
          <p:nvPr/>
        </p:nvSpPr>
        <p:spPr>
          <a:xfrm>
            <a:off x="237435" y="5207510"/>
            <a:ext cx="302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70C0"/>
                </a:solidFill>
                <a:latin typeface="汉仪长宋简" panose="02010600000101010101" charset="-122"/>
                <a:ea typeface="汉仪长宋简" panose="02010600000101010101" charset="-122"/>
              </a:rPr>
              <a:t>原规划人防地下室：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E5CD56B-61CE-34DB-F1A9-F73E7B25A049}"/>
              </a:ext>
            </a:extLst>
          </p:cNvPr>
          <p:cNvSpPr txBox="1"/>
          <p:nvPr/>
        </p:nvSpPr>
        <p:spPr>
          <a:xfrm>
            <a:off x="4693190" y="5207510"/>
            <a:ext cx="3337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70C0"/>
                </a:solidFill>
                <a:latin typeface="汉仪长宋简" panose="02010600000101010101" charset="-122"/>
                <a:ea typeface="汉仪长宋简" panose="02010600000101010101" charset="-122"/>
              </a:rPr>
              <a:t>现报规人防地下室：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534A512-5000-588F-1271-F2D1F61FF739}"/>
              </a:ext>
            </a:extLst>
          </p:cNvPr>
          <p:cNvSpPr txBox="1"/>
          <p:nvPr/>
        </p:nvSpPr>
        <p:spPr>
          <a:xfrm>
            <a:off x="253204" y="4365104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4#</a:t>
            </a:r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楼人防地下室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BB11248-A097-B3EA-3203-E32C9A54B5A1}"/>
              </a:ext>
            </a:extLst>
          </p:cNvPr>
          <p:cNvSpPr txBox="1"/>
          <p:nvPr/>
        </p:nvSpPr>
        <p:spPr>
          <a:xfrm>
            <a:off x="253204" y="3057219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7#</a:t>
            </a:r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楼人防地下室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3D25A78-82C7-8AEF-F7CB-718C9465B8CE}"/>
              </a:ext>
            </a:extLst>
          </p:cNvPr>
          <p:cNvSpPr txBox="1"/>
          <p:nvPr/>
        </p:nvSpPr>
        <p:spPr>
          <a:xfrm>
            <a:off x="253204" y="1843574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8#</a:t>
            </a:r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楼人防地下室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A28CA37-1EC1-8B62-7BDC-C747E122D780}"/>
              </a:ext>
            </a:extLst>
          </p:cNvPr>
          <p:cNvSpPr txBox="1"/>
          <p:nvPr/>
        </p:nvSpPr>
        <p:spPr>
          <a:xfrm>
            <a:off x="323528" y="674188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10#,11#</a:t>
            </a:r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楼人防地下室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70B58E6-01F2-C111-B9FD-2BFD77B6584A}"/>
              </a:ext>
            </a:extLst>
          </p:cNvPr>
          <p:cNvSpPr txBox="1"/>
          <p:nvPr/>
        </p:nvSpPr>
        <p:spPr>
          <a:xfrm>
            <a:off x="4789708" y="4546397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4#</a:t>
            </a:r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楼人防地下室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73C6251-49CB-5461-B780-39D48FA8B074}"/>
              </a:ext>
            </a:extLst>
          </p:cNvPr>
          <p:cNvSpPr txBox="1"/>
          <p:nvPr/>
        </p:nvSpPr>
        <p:spPr>
          <a:xfrm>
            <a:off x="4789708" y="3238512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7#</a:t>
            </a:r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楼人防地下室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C529669-059A-8A1F-58F9-F2BBE4245E9B}"/>
              </a:ext>
            </a:extLst>
          </p:cNvPr>
          <p:cNvSpPr txBox="1"/>
          <p:nvPr/>
        </p:nvSpPr>
        <p:spPr>
          <a:xfrm>
            <a:off x="4789708" y="2024867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8#</a:t>
            </a:r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楼人防地下室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8613191-B3E5-8F66-DD64-AC75472926BF}"/>
              </a:ext>
            </a:extLst>
          </p:cNvPr>
          <p:cNvSpPr txBox="1"/>
          <p:nvPr/>
        </p:nvSpPr>
        <p:spPr>
          <a:xfrm>
            <a:off x="6660232" y="1412776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10#,11#</a:t>
            </a:r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楼人防地下室</a:t>
            </a:r>
          </a:p>
        </p:txBody>
      </p:sp>
    </p:spTree>
    <p:extLst>
      <p:ext uri="{BB962C8B-B14F-4D97-AF65-F5344CB8AC3E}">
        <p14:creationId xmlns:p14="http://schemas.microsoft.com/office/powerpoint/2010/main" val="3855759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560" y="5715"/>
            <a:ext cx="525651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原规划总图与现报规总图</a:t>
            </a:r>
            <a:r>
              <a:rPr lang="zh-CN" altLang="en-US" sz="1800">
                <a:latin typeface="汉仪长宋简" panose="02010600000101010101" charset="-122"/>
                <a:ea typeface="汉仪长宋简" panose="02010600000101010101" charset="-122"/>
              </a:rPr>
              <a:t>主要经济技术指标</a:t>
            </a:r>
            <a:r>
              <a:rPr lang="zh-CN" altLang="en-US">
                <a:latin typeface="汉仪长宋简" panose="02010600000101010101" charset="-122"/>
                <a:ea typeface="汉仪长宋简" panose="02010600000101010101" charset="-122"/>
              </a:rPr>
              <a:t>差异：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C12AE94-E44B-F83D-132E-B93D249260E9}"/>
              </a:ext>
            </a:extLst>
          </p:cNvPr>
          <p:cNvSpPr txBox="1"/>
          <p:nvPr/>
        </p:nvSpPr>
        <p:spPr>
          <a:xfrm>
            <a:off x="391838" y="5285293"/>
            <a:ext cx="302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70C0"/>
                </a:solidFill>
                <a:latin typeface="汉仪长宋简" panose="02010600000101010101" charset="-122"/>
                <a:ea typeface="汉仪长宋简" panose="02010600000101010101" charset="-122"/>
              </a:rPr>
              <a:t>原规划地面机动停车场地：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E5CD56B-61CE-34DB-F1A9-F73E7B25A049}"/>
              </a:ext>
            </a:extLst>
          </p:cNvPr>
          <p:cNvSpPr txBox="1"/>
          <p:nvPr/>
        </p:nvSpPr>
        <p:spPr>
          <a:xfrm>
            <a:off x="4906894" y="5285293"/>
            <a:ext cx="3337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70C0"/>
                </a:solidFill>
                <a:latin typeface="汉仪长宋简" panose="02010600000101010101" charset="-122"/>
                <a:ea typeface="汉仪长宋简" panose="02010600000101010101" charset="-122"/>
              </a:rPr>
              <a:t>现报规地面机动停车场地：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15EB23D-7FDD-8DA5-8F93-18DB06D25B6C}"/>
              </a:ext>
            </a:extLst>
          </p:cNvPr>
          <p:cNvSpPr txBox="1"/>
          <p:nvPr/>
        </p:nvSpPr>
        <p:spPr>
          <a:xfrm>
            <a:off x="2771800" y="4581128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1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CDA78F5-7A36-A790-6011-FB5F918113D1}"/>
              </a:ext>
            </a:extLst>
          </p:cNvPr>
          <p:cNvSpPr txBox="1"/>
          <p:nvPr/>
        </p:nvSpPr>
        <p:spPr>
          <a:xfrm>
            <a:off x="646486" y="2256160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2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F12854C-F1DA-A1FA-DDEE-897C6BFC7D21}"/>
              </a:ext>
            </a:extLst>
          </p:cNvPr>
          <p:cNvSpPr txBox="1"/>
          <p:nvPr/>
        </p:nvSpPr>
        <p:spPr>
          <a:xfrm>
            <a:off x="5634025" y="1490649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3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916330D-1AB3-6F2C-77FD-A35CDD07EBFE}"/>
              </a:ext>
            </a:extLst>
          </p:cNvPr>
          <p:cNvSpPr txBox="1"/>
          <p:nvPr/>
        </p:nvSpPr>
        <p:spPr>
          <a:xfrm>
            <a:off x="8205838" y="2034165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4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8EACB9F-9188-BD56-5922-49E3FF2440F5}"/>
              </a:ext>
            </a:extLst>
          </p:cNvPr>
          <p:cNvSpPr txBox="1"/>
          <p:nvPr/>
        </p:nvSpPr>
        <p:spPr>
          <a:xfrm>
            <a:off x="7335065" y="4186403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6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830C3B6-3788-F7F9-216A-0A7D4FF7AFEB}"/>
              </a:ext>
            </a:extLst>
          </p:cNvPr>
          <p:cNvSpPr txBox="1"/>
          <p:nvPr/>
        </p:nvSpPr>
        <p:spPr>
          <a:xfrm>
            <a:off x="7966005" y="2716091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5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88A4D6C-D5D3-3DE9-548B-3641DAB080B5}"/>
              </a:ext>
            </a:extLst>
          </p:cNvPr>
          <p:cNvSpPr txBox="1"/>
          <p:nvPr/>
        </p:nvSpPr>
        <p:spPr>
          <a:xfrm>
            <a:off x="5314774" y="2168061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2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3BD142F-9BAB-09AE-D3E8-DBDD122CA010}"/>
              </a:ext>
            </a:extLst>
          </p:cNvPr>
          <p:cNvSpPr txBox="1"/>
          <p:nvPr/>
        </p:nvSpPr>
        <p:spPr>
          <a:xfrm>
            <a:off x="4723023" y="3425306"/>
            <a:ext cx="730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场地</a:t>
            </a:r>
            <a:r>
              <a:rPr lang="en-US" altLang="zh-CN" sz="1200">
                <a:solidFill>
                  <a:srgbClr val="C00000"/>
                </a:solidFill>
                <a:latin typeface="汉仪长宋简" panose="02010600000101010101" charset="-122"/>
                <a:ea typeface="汉仪长宋简" panose="02010600000101010101" charset="-122"/>
              </a:rPr>
              <a:t>1</a:t>
            </a:r>
            <a:endParaRPr lang="zh-CN" altLang="en-US" sz="1200">
              <a:solidFill>
                <a:srgbClr val="C0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7ADF638-228F-85EF-0CBB-1A21531F98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08" y="474195"/>
            <a:ext cx="8748315" cy="617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06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284162" y="1028343"/>
            <a:ext cx="85756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  1.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原规划总建筑面积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152190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平方米，现报规总建筑面积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146923.61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平方米，                                    总建筑面积减少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5266.39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平方米。</a:t>
            </a:r>
            <a:endParaRPr lang="en-US" altLang="zh-CN" sz="20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  <a:p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  2.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原规划计容建筑面积 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125149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平方米，现报规计容建筑面积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120918.71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平方米，计容建筑面积减少 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4230.29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平方米。</a:t>
            </a:r>
            <a:endParaRPr lang="en-US" altLang="zh-CN" sz="20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  <a:p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  3.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原规划总地下建筑面积 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27041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平方米，现报规总地下建筑面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26004.90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平方米，地下建筑面积减少 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1036.1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平方米。</a:t>
            </a:r>
            <a:endParaRPr lang="en-US" altLang="zh-CN" sz="20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  <a:p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  4.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原规划总机动车停车位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1252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辆，其中地上停车位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125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辆，地下停车位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1127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辆；现报规总机动车停车位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1210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辆，其中地上停车位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117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辆，地下停车位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1093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辆，停车位减少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42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辆。</a:t>
            </a:r>
            <a:endParaRPr lang="en-US" altLang="zh-CN" sz="20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  <a:p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  5.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原规划总非机动车停车位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2503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辆，其中地上停车位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340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辆，地下停车位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2163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辆；现报规总非机动车停车位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480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辆，其中地面临街公共停车位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44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辆，地面自行车停车位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216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辆，地面电动自行车停车位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220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辆（含充电车位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66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辆），非机动车停车位减少</a:t>
            </a:r>
            <a:r>
              <a:rPr lang="en-US" altLang="zh-CN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2023</a:t>
            </a:r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辆。</a:t>
            </a:r>
            <a:endParaRPr lang="en-US" altLang="zh-CN" sz="20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  <a:p>
            <a:endParaRPr lang="en-US" altLang="zh-CN" sz="200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</a:endParaRPr>
          </a:p>
          <a:p>
            <a:r>
              <a:rPr lang="zh-CN" altLang="en-US" sz="200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</a:rPr>
              <a:t>  总结：本次报规总图的调整及变化，符合最新的报规要求。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F3E3FA3-C486-721C-5104-ED032E6CCE80}"/>
              </a:ext>
            </a:extLst>
          </p:cNvPr>
          <p:cNvSpPr txBox="1"/>
          <p:nvPr/>
        </p:nvSpPr>
        <p:spPr>
          <a:xfrm>
            <a:off x="395536" y="260648"/>
            <a:ext cx="777680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>
                <a:latin typeface="汉仪长宋简" panose="02010600000101010101" charset="-122"/>
                <a:ea typeface="汉仪长宋简" panose="02010600000101010101" charset="-122"/>
              </a:rPr>
              <a:t>原规划总图与现报规总图主要经济技术指标差异：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zNjBkOTgyNWQ1YTMxYzM3MzMwNWFiODNmOWIzYWMifQ=="/>
  <p:tag name="KSO_WPP_MARK_KEY" val="f3bfbfca-4182-43f2-a1bb-17eafabf6100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1089</Words>
  <Application>Microsoft Office PowerPoint</Application>
  <PresentationFormat>全屏显示(4:3)</PresentationFormat>
  <Paragraphs>92</Paragraphs>
  <Slides>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14" baseType="lpstr">
      <vt:lpstr>Calibri</vt:lpstr>
      <vt:lpstr>汉仪长宋简</vt:lpstr>
      <vt:lpstr>Arial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程利锋</dc:creator>
  <cp:lastModifiedBy>min luo</cp:lastModifiedBy>
  <cp:revision>174</cp:revision>
  <dcterms:created xsi:type="dcterms:W3CDTF">2023-06-28T06:16:00Z</dcterms:created>
  <dcterms:modified xsi:type="dcterms:W3CDTF">2025-02-18T08:51:49Z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0BD05278D11441D6AC90A6055344DE4E_13</vt:lpwstr>
  </property>
</Properties>
</file>